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Lst>
  <p:notesMasterIdLst>
    <p:notesMasterId r:id="rId48"/>
  </p:notesMasterIdLst>
  <p:sldIdLst>
    <p:sldId id="257" r:id="rId2"/>
    <p:sldId id="258" r:id="rId3"/>
    <p:sldId id="259" r:id="rId4"/>
    <p:sldId id="281" r:id="rId5"/>
    <p:sldId id="266" r:id="rId6"/>
    <p:sldId id="282" r:id="rId7"/>
    <p:sldId id="267" r:id="rId8"/>
    <p:sldId id="269" r:id="rId9"/>
    <p:sldId id="272" r:id="rId10"/>
    <p:sldId id="270" r:id="rId11"/>
    <p:sldId id="273" r:id="rId12"/>
    <p:sldId id="260" r:id="rId13"/>
    <p:sldId id="262" r:id="rId14"/>
    <p:sldId id="263" r:id="rId15"/>
    <p:sldId id="276" r:id="rId16"/>
    <p:sldId id="277" r:id="rId17"/>
    <p:sldId id="278" r:id="rId18"/>
    <p:sldId id="279" r:id="rId19"/>
    <p:sldId id="280" r:id="rId20"/>
    <p:sldId id="271" r:id="rId21"/>
    <p:sldId id="264" r:id="rId22"/>
    <p:sldId id="290" r:id="rId23"/>
    <p:sldId id="295" r:id="rId24"/>
    <p:sldId id="296" r:id="rId25"/>
    <p:sldId id="292" r:id="rId26"/>
    <p:sldId id="291" r:id="rId27"/>
    <p:sldId id="300" r:id="rId28"/>
    <p:sldId id="301" r:id="rId29"/>
    <p:sldId id="298" r:id="rId30"/>
    <p:sldId id="297" r:id="rId31"/>
    <p:sldId id="283" r:id="rId32"/>
    <p:sldId id="284" r:id="rId33"/>
    <p:sldId id="285" r:id="rId34"/>
    <p:sldId id="286" r:id="rId35"/>
    <p:sldId id="287" r:id="rId36"/>
    <p:sldId id="288" r:id="rId37"/>
    <p:sldId id="289" r:id="rId38"/>
    <p:sldId id="302" r:id="rId39"/>
    <p:sldId id="303" r:id="rId40"/>
    <p:sldId id="304" r:id="rId41"/>
    <p:sldId id="305" r:id="rId42"/>
    <p:sldId id="306" r:id="rId43"/>
    <p:sldId id="307" r:id="rId44"/>
    <p:sldId id="308" r:id="rId45"/>
    <p:sldId id="309" r:id="rId46"/>
    <p:sldId id="265" r:id="rId47"/>
  </p:sldIdLst>
  <p:sldSz cx="9144000" cy="5143500" type="screen16x9"/>
  <p:notesSz cx="6858000" cy="9144000"/>
  <p:embeddedFontLst>
    <p:embeddedFont>
      <p:font typeface="Calibri Light" panose="020F0302020204030204" pitchFamily="34" charset="0"/>
      <p:regular r:id="rId49"/>
      <p:italic r:id="rId50"/>
    </p:embeddedFont>
    <p:embeddedFont>
      <p:font typeface="Noto Sans" panose="020B0502040504020204" pitchFamily="34"/>
      <p:regular r:id="rId51"/>
      <p:bold r:id="rId52"/>
      <p:italic r:id="rId53"/>
      <p:boldItalic r:id="rId54"/>
    </p:embeddedFont>
    <p:embeddedFont>
      <p:font typeface="Verdana" panose="020B0604030504040204" pitchFamily="34" charset="0"/>
      <p:regular r:id="rId55"/>
      <p:bold r:id="rId56"/>
      <p:italic r:id="rId57"/>
      <p:boldItalic r:id="rId58"/>
    </p:embeddedFont>
    <p:embeddedFont>
      <p:font typeface="Georgia" panose="02040502050405020303" pitchFamily="18" charset="0"/>
      <p:regular r:id="rId59"/>
      <p:bold r:id="rId60"/>
      <p:italic r:id="rId61"/>
      <p:boldItalic r:id="rId62"/>
    </p:embeddedFont>
    <p:embeddedFont>
      <p:font typeface="Cambria" panose="02040503050406030204" pitchFamily="18" charset="0"/>
      <p:regular r:id="rId63"/>
      <p:bold r:id="rId64"/>
      <p:italic r:id="rId65"/>
      <p:boldItalic r:id="rId66"/>
    </p:embeddedFont>
    <p:embeddedFont>
      <p:font typeface="Inter" panose="020B0604020202020204" charset="0"/>
      <p:regular r:id="rId67"/>
      <p:bold r:id="rId68"/>
    </p:embeddedFont>
    <p:embeddedFont>
      <p:font typeface="Bodoni Moda" panose="020B0604020202020204" charset="0"/>
      <p:regular r:id="rId69"/>
      <p:bold r:id="rId70"/>
      <p:italic r:id="rId71"/>
      <p:boldItalic r:id="rId72"/>
    </p:embeddedFont>
    <p:embeddedFont>
      <p:font typeface="Inter Medium" panose="020B0604020202020204" charset="0"/>
      <p:regular r:id="rId73"/>
      <p:bold r:id="rId74"/>
    </p:embeddedFont>
    <p:embeddedFont>
      <p:font typeface="Bodoni Moda ExtraBold" panose="020B0604020202020204" charset="0"/>
      <p:bold r:id="rId75"/>
      <p:boldItalic r:id="rId76"/>
    </p:embeddedFont>
    <p:embeddedFont>
      <p:font typeface="Segoe UI" panose="020B0502040204020203" pitchFamily="34"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455" autoAdjust="0"/>
  </p:normalViewPr>
  <p:slideViewPr>
    <p:cSldViewPr snapToGrid="0">
      <p:cViewPr varScale="1">
        <p:scale>
          <a:sx n="120" d="100"/>
          <a:sy n="120" d="100"/>
        </p:scale>
        <p:origin x="534" y="1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font" Target="fonts/font15.fntdata"/><Relationship Id="rId68" Type="http://schemas.openxmlformats.org/officeDocument/2006/relationships/font" Target="fonts/font20.fntdata"/><Relationship Id="rId76" Type="http://schemas.openxmlformats.org/officeDocument/2006/relationships/font" Target="fonts/font28.fntdata"/><Relationship Id="rId8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23.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74" Type="http://schemas.openxmlformats.org/officeDocument/2006/relationships/font" Target="fonts/font26.fntdata"/><Relationship Id="rId79" Type="http://schemas.openxmlformats.org/officeDocument/2006/relationships/font" Target="fonts/font31.fntdata"/><Relationship Id="rId5" Type="http://schemas.openxmlformats.org/officeDocument/2006/relationships/slide" Target="slides/slide4.xml"/><Relationship Id="rId61" Type="http://schemas.openxmlformats.org/officeDocument/2006/relationships/font" Target="fonts/font13.fntdata"/><Relationship Id="rId82"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font" Target="fonts/font25.fntdata"/><Relationship Id="rId78" Type="http://schemas.openxmlformats.org/officeDocument/2006/relationships/font" Target="fonts/font30.fntdata"/><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77" Type="http://schemas.openxmlformats.org/officeDocument/2006/relationships/font" Target="fonts/font29.fntdata"/><Relationship Id="rId8" Type="http://schemas.openxmlformats.org/officeDocument/2006/relationships/slide" Target="slides/slide7.xml"/><Relationship Id="rId51" Type="http://schemas.openxmlformats.org/officeDocument/2006/relationships/font" Target="fonts/font3.fntdata"/><Relationship Id="rId72" Type="http://schemas.openxmlformats.org/officeDocument/2006/relationships/font" Target="fonts/font24.fntdata"/><Relationship Id="rId80" Type="http://schemas.openxmlformats.org/officeDocument/2006/relationships/font" Target="fonts/font3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75" Type="http://schemas.openxmlformats.org/officeDocument/2006/relationships/font" Target="fonts/font27.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SLIDES_API1776824193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SLIDES_API1776824193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SLIDES_API811182842_7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SLIDES_API811182842_7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40130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SLIDES_API811182842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SLIDES_API811182842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31495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SLIDES_API811182842_9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SLIDES_API811182842_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97080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SLIDES_API811182842_1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SLIDES_API811182842_1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26651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SLIDES_API1776824193_8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SLIDES_API1776824193_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SLIDES_API1424143025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SLIDES_API1424143025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90749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SLIDES_API1424143025_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SLIDES_API1424143025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10856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SLIDES_API1424143025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SLIDES_API1424143025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13731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SLIDES_API1424143025_7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SLIDES_API1424143025_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30070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SLIDES_API1424143025_8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SLIDES_API1424143025_8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0223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SLIDES_API1776824193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SLIDES_API1776824193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SLIDES_API1424143025_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SLIDES_API1424143025_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4634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SLIDES_API1424143025_1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SLIDES_API1424143025_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73012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SLIDES_API1850588502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SLIDES_API1850588502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04952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SLIDES_API1850588502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SLIDES_API1850588502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12236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SLIDES_API1850588502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SLIDES_API1850588502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2121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SLIDES_API1850588502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SLIDES_API1850588502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30336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SLIDES_API1850588502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SLIDES_API1850588502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2335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SLIDES_API1850588502_8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SLIDES_API1850588502_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28585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SLIDES_API1850588502_9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SLIDES_API1850588502_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15439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SLIDES_API1850588502_1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SLIDES_API1850588502_1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43300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SLIDES_API1776824193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SLIDES_API1776824193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SLIDES_API1776824193_9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SLIDES_API1776824193_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SLIDES_API811182842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SLIDES_API811182842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9954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SLIDES_API811182842_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SLIDES_API811182842_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10367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SLIDES_API1776824193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SLIDES_API1776824193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SLIDES_API1776824193_6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SLIDES_API1776824193_6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SLIDES_API1776824193_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SLIDES_API1776824193_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SLIDES_API811182842_6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SLIDES_API811182842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9931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Graphic Sans" type="title">
  <p:cSld name="TITLE">
    <p:bg>
      <p:bgPr>
        <a:solidFill>
          <a:schemeClr val="dk1"/>
        </a:solidFill>
        <a:effectLst/>
      </p:bgPr>
    </p:bg>
    <p:spTree>
      <p:nvGrpSpPr>
        <p:cNvPr id="1" name="Shape 205"/>
        <p:cNvGrpSpPr/>
        <p:nvPr/>
      </p:nvGrpSpPr>
      <p:grpSpPr>
        <a:xfrm>
          <a:off x="0" y="0"/>
          <a:ext cx="0" cy="0"/>
          <a:chOff x="0" y="0"/>
          <a:chExt cx="0" cy="0"/>
        </a:xfrm>
      </p:grpSpPr>
      <p:sp>
        <p:nvSpPr>
          <p:cNvPr id="206" name="Google Shape;206;p37"/>
          <p:cNvSpPr txBox="1">
            <a:spLocks noGrp="1"/>
          </p:cNvSpPr>
          <p:nvPr>
            <p:ph type="ctrTitle"/>
          </p:nvPr>
        </p:nvSpPr>
        <p:spPr>
          <a:xfrm>
            <a:off x="570225" y="1545450"/>
            <a:ext cx="5601900" cy="2052600"/>
          </a:xfrm>
          <a:prstGeom prst="rect">
            <a:avLst/>
          </a:prstGeom>
        </p:spPr>
        <p:txBody>
          <a:bodyPr spcFirstLastPara="1" wrap="square" lIns="0" tIns="91425" rIns="0" bIns="91425" anchor="ctr" anchorCtr="0">
            <a:normAutofit/>
          </a:bodyPr>
          <a:lstStyle>
            <a:lvl1pPr lvl="0">
              <a:lnSpc>
                <a:spcPct val="75000"/>
              </a:lnSpc>
              <a:spcBef>
                <a:spcPts val="0"/>
              </a:spcBef>
              <a:spcAft>
                <a:spcPts val="0"/>
              </a:spcAft>
              <a:buClr>
                <a:schemeClr val="lt1"/>
              </a:buClr>
              <a:buSzPts val="5200"/>
              <a:buNone/>
              <a:defRPr sz="5200">
                <a:solidFill>
                  <a:schemeClr val="lt1"/>
                </a:solidFill>
              </a:defRPr>
            </a:lvl1pPr>
            <a:lvl2pPr lvl="1">
              <a:lnSpc>
                <a:spcPct val="75000"/>
              </a:lnSpc>
              <a:spcBef>
                <a:spcPts val="0"/>
              </a:spcBef>
              <a:spcAft>
                <a:spcPts val="0"/>
              </a:spcAft>
              <a:buClr>
                <a:schemeClr val="lt1"/>
              </a:buClr>
              <a:buSzPts val="5200"/>
              <a:buNone/>
              <a:defRPr sz="5200">
                <a:solidFill>
                  <a:schemeClr val="lt1"/>
                </a:solidFill>
              </a:defRPr>
            </a:lvl2pPr>
            <a:lvl3pPr lvl="2">
              <a:lnSpc>
                <a:spcPct val="75000"/>
              </a:lnSpc>
              <a:spcBef>
                <a:spcPts val="0"/>
              </a:spcBef>
              <a:spcAft>
                <a:spcPts val="0"/>
              </a:spcAft>
              <a:buClr>
                <a:schemeClr val="lt1"/>
              </a:buClr>
              <a:buSzPts val="5200"/>
              <a:buNone/>
              <a:defRPr sz="5200">
                <a:solidFill>
                  <a:schemeClr val="lt1"/>
                </a:solidFill>
              </a:defRPr>
            </a:lvl3pPr>
            <a:lvl4pPr lvl="3">
              <a:lnSpc>
                <a:spcPct val="75000"/>
              </a:lnSpc>
              <a:spcBef>
                <a:spcPts val="0"/>
              </a:spcBef>
              <a:spcAft>
                <a:spcPts val="0"/>
              </a:spcAft>
              <a:buClr>
                <a:schemeClr val="lt1"/>
              </a:buClr>
              <a:buSzPts val="5200"/>
              <a:buNone/>
              <a:defRPr sz="5200">
                <a:solidFill>
                  <a:schemeClr val="lt1"/>
                </a:solidFill>
              </a:defRPr>
            </a:lvl4pPr>
            <a:lvl5pPr lvl="4">
              <a:lnSpc>
                <a:spcPct val="75000"/>
              </a:lnSpc>
              <a:spcBef>
                <a:spcPts val="0"/>
              </a:spcBef>
              <a:spcAft>
                <a:spcPts val="0"/>
              </a:spcAft>
              <a:buClr>
                <a:schemeClr val="lt1"/>
              </a:buClr>
              <a:buSzPts val="5200"/>
              <a:buNone/>
              <a:defRPr sz="5200">
                <a:solidFill>
                  <a:schemeClr val="lt1"/>
                </a:solidFill>
              </a:defRPr>
            </a:lvl5pPr>
            <a:lvl6pPr lvl="5">
              <a:lnSpc>
                <a:spcPct val="75000"/>
              </a:lnSpc>
              <a:spcBef>
                <a:spcPts val="0"/>
              </a:spcBef>
              <a:spcAft>
                <a:spcPts val="0"/>
              </a:spcAft>
              <a:buClr>
                <a:schemeClr val="lt1"/>
              </a:buClr>
              <a:buSzPts val="5200"/>
              <a:buNone/>
              <a:defRPr sz="5200">
                <a:solidFill>
                  <a:schemeClr val="lt1"/>
                </a:solidFill>
              </a:defRPr>
            </a:lvl6pPr>
            <a:lvl7pPr lvl="6">
              <a:lnSpc>
                <a:spcPct val="75000"/>
              </a:lnSpc>
              <a:spcBef>
                <a:spcPts val="0"/>
              </a:spcBef>
              <a:spcAft>
                <a:spcPts val="0"/>
              </a:spcAft>
              <a:buClr>
                <a:schemeClr val="lt1"/>
              </a:buClr>
              <a:buSzPts val="5200"/>
              <a:buNone/>
              <a:defRPr sz="5200">
                <a:solidFill>
                  <a:schemeClr val="lt1"/>
                </a:solidFill>
              </a:defRPr>
            </a:lvl7pPr>
            <a:lvl8pPr lvl="7">
              <a:lnSpc>
                <a:spcPct val="75000"/>
              </a:lnSpc>
              <a:spcBef>
                <a:spcPts val="0"/>
              </a:spcBef>
              <a:spcAft>
                <a:spcPts val="0"/>
              </a:spcAft>
              <a:buClr>
                <a:schemeClr val="lt1"/>
              </a:buClr>
              <a:buSzPts val="5200"/>
              <a:buNone/>
              <a:defRPr sz="5200">
                <a:solidFill>
                  <a:schemeClr val="lt1"/>
                </a:solidFill>
              </a:defRPr>
            </a:lvl8pPr>
            <a:lvl9pPr lvl="8">
              <a:lnSpc>
                <a:spcPct val="75000"/>
              </a:lnSpc>
              <a:spcBef>
                <a:spcPts val="0"/>
              </a:spcBef>
              <a:spcAft>
                <a:spcPts val="0"/>
              </a:spcAft>
              <a:buClr>
                <a:schemeClr val="lt1"/>
              </a:buClr>
              <a:buSzPts val="5200"/>
              <a:buNone/>
              <a:defRPr sz="5200">
                <a:solidFill>
                  <a:schemeClr val="lt1"/>
                </a:solidFill>
              </a:defRPr>
            </a:lvl9pPr>
          </a:lstStyle>
          <a:p>
            <a:endParaRPr/>
          </a:p>
        </p:txBody>
      </p:sp>
      <p:sp>
        <p:nvSpPr>
          <p:cNvPr id="207" name="Google Shape;207;p37"/>
          <p:cNvSpPr txBox="1">
            <a:spLocks noGrp="1"/>
          </p:cNvSpPr>
          <p:nvPr>
            <p:ph type="subTitle" idx="1"/>
          </p:nvPr>
        </p:nvSpPr>
        <p:spPr>
          <a:xfrm>
            <a:off x="914400" y="4120125"/>
            <a:ext cx="4680900" cy="4518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lt1"/>
              </a:buClr>
              <a:buSzPts val="1400"/>
              <a:buFont typeface="Inter Medium"/>
              <a:buNone/>
              <a:defRPr>
                <a:solidFill>
                  <a:schemeClr val="lt1"/>
                </a:solidFill>
                <a:latin typeface="Inter Medium"/>
                <a:ea typeface="Inter Medium"/>
                <a:cs typeface="Inter Medium"/>
                <a:sym typeface="Inter Medium"/>
              </a:defRPr>
            </a:lvl1pPr>
            <a:lvl2pPr lvl="1">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2pPr>
            <a:lvl3pPr lvl="2">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3pPr>
            <a:lvl4pPr lvl="3">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4pPr>
            <a:lvl5pPr lvl="4">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5pPr>
            <a:lvl6pPr lvl="5">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6pPr>
            <a:lvl7pPr lvl="6">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7pPr>
            <a:lvl8pPr lvl="7">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8pPr>
            <a:lvl9pPr lvl="8">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9pPr>
          </a:lstStyle>
          <a:p>
            <a:endParaRPr/>
          </a:p>
        </p:txBody>
      </p:sp>
      <p:sp>
        <p:nvSpPr>
          <p:cNvPr id="208" name="Google Shape;208;p37"/>
          <p:cNvSpPr txBox="1">
            <a:spLocks noGrp="1"/>
          </p:cNvSpPr>
          <p:nvPr>
            <p:ph type="subTitle" idx="2"/>
          </p:nvPr>
        </p:nvSpPr>
        <p:spPr>
          <a:xfrm>
            <a:off x="914400" y="3502125"/>
            <a:ext cx="4680900" cy="4518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lt1"/>
              </a:buClr>
              <a:buSzPts val="1400"/>
              <a:buFont typeface="Inter Medium"/>
              <a:buNone/>
              <a:defRPr>
                <a:solidFill>
                  <a:schemeClr val="lt1"/>
                </a:solidFill>
                <a:latin typeface="Inter Medium"/>
                <a:ea typeface="Inter Medium"/>
                <a:cs typeface="Inter Medium"/>
                <a:sym typeface="Inter Medium"/>
              </a:defRPr>
            </a:lvl1pPr>
            <a:lvl2pPr lvl="1">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2pPr>
            <a:lvl3pPr lvl="2">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3pPr>
            <a:lvl4pPr lvl="3">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4pPr>
            <a:lvl5pPr lvl="4">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5pPr>
            <a:lvl6pPr lvl="5">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6pPr>
            <a:lvl7pPr lvl="6">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7pPr>
            <a:lvl8pPr lvl="7">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8pPr>
            <a:lvl9pPr lvl="8">
              <a:lnSpc>
                <a:spcPct val="100000"/>
              </a:lnSpc>
              <a:spcBef>
                <a:spcPts val="0"/>
              </a:spcBef>
              <a:spcAft>
                <a:spcPts val="0"/>
              </a:spcAft>
              <a:buClr>
                <a:schemeClr val="lt1"/>
              </a:buClr>
              <a:buSzPts val="1800"/>
              <a:buFont typeface="Inter Medium"/>
              <a:buNone/>
              <a:defRPr sz="1800">
                <a:solidFill>
                  <a:schemeClr val="lt1"/>
                </a:solidFill>
                <a:latin typeface="Inter Medium"/>
                <a:ea typeface="Inter Medium"/>
                <a:cs typeface="Inter Medium"/>
                <a:sym typeface="Inter Medium"/>
              </a:defRPr>
            </a:lvl9pPr>
          </a:lstStyle>
          <a:p>
            <a:endParaRPr/>
          </a:p>
        </p:txBody>
      </p:sp>
    </p:spTree>
  </p:cSld>
  <p:clrMapOvr>
    <a:masterClrMapping/>
  </p:clrMapOvr>
  <p:timing>
    <p:tnLst>
      <p:par>
        <p:cTn id="1" dur="indefinite" restart="never" nodeType="tmRoot"/>
      </p:par>
    </p:tnLst>
  </p:timing>
  <p:extLst>
    <p:ext uri="{DCECCB84-F9BA-43D5-87BE-67443E8EF086}">
      <p15:sldGuideLst xmlns:p15="http://schemas.microsoft.com/office/powerpoint/2012/main">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6"/>
        <p:cNvGrpSpPr/>
        <p:nvPr/>
      </p:nvGrpSpPr>
      <p:grpSpPr>
        <a:xfrm>
          <a:off x="0" y="0"/>
          <a:ext cx="0" cy="0"/>
          <a:chOff x="0" y="0"/>
          <a:chExt cx="0" cy="0"/>
        </a:xfrm>
      </p:grpSpPr>
      <p:sp>
        <p:nvSpPr>
          <p:cNvPr id="247" name="Google Shape;247;p46"/>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8" name="Google Shape;248;p46"/>
          <p:cNvSpPr txBox="1">
            <a:spLocks noGrp="1"/>
          </p:cNvSpPr>
          <p:nvPr>
            <p:ph type="body" idx="1"/>
          </p:nvPr>
        </p:nvSpPr>
        <p:spPr>
          <a:xfrm>
            <a:off x="457200" y="1389600"/>
            <a:ext cx="56034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Font typeface="Inter"/>
              <a:buChar char="•"/>
              <a:defRPr sz="1200">
                <a:latin typeface="Inter"/>
                <a:ea typeface="Inter"/>
                <a:cs typeface="Inter"/>
                <a:sym typeface="Inter"/>
              </a:defRPr>
            </a:lvl1pPr>
            <a:lvl2pPr marL="914400" lvl="1" indent="-304800">
              <a:spcBef>
                <a:spcPts val="800"/>
              </a:spcBef>
              <a:spcAft>
                <a:spcPts val="0"/>
              </a:spcAft>
              <a:buSzPts val="1200"/>
              <a:buFont typeface="Inter"/>
              <a:buChar char="•"/>
              <a:defRPr sz="1200">
                <a:latin typeface="Inter"/>
                <a:ea typeface="Inter"/>
                <a:cs typeface="Inter"/>
                <a:sym typeface="Inter"/>
              </a:defRPr>
            </a:lvl2pPr>
            <a:lvl3pPr marL="1371600" lvl="2" indent="-304800">
              <a:spcBef>
                <a:spcPts val="800"/>
              </a:spcBef>
              <a:spcAft>
                <a:spcPts val="0"/>
              </a:spcAft>
              <a:buSzPts val="1200"/>
              <a:buFont typeface="Inter"/>
              <a:buChar char="•"/>
              <a:defRPr sz="1200">
                <a:latin typeface="Inter"/>
                <a:ea typeface="Inter"/>
                <a:cs typeface="Inter"/>
                <a:sym typeface="Inter"/>
              </a:defRPr>
            </a:lvl3pPr>
            <a:lvl4pPr marL="1828800" lvl="3" indent="-304800">
              <a:spcBef>
                <a:spcPts val="800"/>
              </a:spcBef>
              <a:spcAft>
                <a:spcPts val="0"/>
              </a:spcAft>
              <a:buSzPts val="1200"/>
              <a:buFont typeface="Inter"/>
              <a:buChar char="•"/>
              <a:defRPr sz="1200">
                <a:latin typeface="Inter"/>
                <a:ea typeface="Inter"/>
                <a:cs typeface="Inter"/>
                <a:sym typeface="Inter"/>
              </a:defRPr>
            </a:lvl4pPr>
            <a:lvl5pPr marL="2286000" lvl="4" indent="-304800">
              <a:spcBef>
                <a:spcPts val="800"/>
              </a:spcBef>
              <a:spcAft>
                <a:spcPts val="0"/>
              </a:spcAft>
              <a:buSzPts val="1200"/>
              <a:buFont typeface="Inter"/>
              <a:buChar char="•"/>
              <a:defRPr sz="1200">
                <a:latin typeface="Inter"/>
                <a:ea typeface="Inter"/>
                <a:cs typeface="Inter"/>
                <a:sym typeface="Inter"/>
              </a:defRPr>
            </a:lvl5pPr>
            <a:lvl6pPr marL="2743200" lvl="5" indent="-304800">
              <a:spcBef>
                <a:spcPts val="800"/>
              </a:spcBef>
              <a:spcAft>
                <a:spcPts val="0"/>
              </a:spcAft>
              <a:buSzPts val="1200"/>
              <a:buFont typeface="Inter"/>
              <a:buChar char="•"/>
              <a:defRPr sz="1200">
                <a:latin typeface="Inter"/>
                <a:ea typeface="Inter"/>
                <a:cs typeface="Inter"/>
                <a:sym typeface="Inter"/>
              </a:defRPr>
            </a:lvl6pPr>
            <a:lvl7pPr marL="3200400" lvl="6" indent="-304800">
              <a:spcBef>
                <a:spcPts val="800"/>
              </a:spcBef>
              <a:spcAft>
                <a:spcPts val="0"/>
              </a:spcAft>
              <a:buSzPts val="1200"/>
              <a:buFont typeface="Inter"/>
              <a:buChar char="•"/>
              <a:defRPr sz="1200">
                <a:latin typeface="Inter"/>
                <a:ea typeface="Inter"/>
                <a:cs typeface="Inter"/>
                <a:sym typeface="Inter"/>
              </a:defRPr>
            </a:lvl7pPr>
            <a:lvl8pPr marL="3657600" lvl="7" indent="-304800">
              <a:spcBef>
                <a:spcPts val="800"/>
              </a:spcBef>
              <a:spcAft>
                <a:spcPts val="0"/>
              </a:spcAft>
              <a:buSzPts val="1200"/>
              <a:buFont typeface="Inter"/>
              <a:buChar char="•"/>
              <a:defRPr sz="1200">
                <a:latin typeface="Inter"/>
                <a:ea typeface="Inter"/>
                <a:cs typeface="Inter"/>
                <a:sym typeface="Inter"/>
              </a:defRPr>
            </a:lvl8pPr>
            <a:lvl9pPr marL="4114800" lvl="8" indent="-304800">
              <a:spcBef>
                <a:spcPts val="800"/>
              </a:spcBef>
              <a:spcAft>
                <a:spcPts val="800"/>
              </a:spcAft>
              <a:buSzPts val="1200"/>
              <a:buFont typeface="Inter"/>
              <a:buChar char="•"/>
              <a:defRPr sz="1200">
                <a:latin typeface="Inter"/>
                <a:ea typeface="Inter"/>
                <a:cs typeface="Inter"/>
                <a:sym typeface="Inter"/>
              </a:defRPr>
            </a:lvl9pPr>
          </a:lstStyle>
          <a:p>
            <a:endParaRPr/>
          </a:p>
        </p:txBody>
      </p:sp>
      <p:sp>
        <p:nvSpPr>
          <p:cNvPr id="249" name="Google Shape;249;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One column text 1">
  <p:cSld name="ONE_COLUMN_TEXT_1">
    <p:spTree>
      <p:nvGrpSpPr>
        <p:cNvPr id="1" name="Shape 250"/>
        <p:cNvGrpSpPr/>
        <p:nvPr/>
      </p:nvGrpSpPr>
      <p:grpSpPr>
        <a:xfrm>
          <a:off x="0" y="0"/>
          <a:ext cx="0" cy="0"/>
          <a:chOff x="0" y="0"/>
          <a:chExt cx="0" cy="0"/>
        </a:xfrm>
      </p:grpSpPr>
      <p:sp>
        <p:nvSpPr>
          <p:cNvPr id="251" name="Google Shape;251;p47"/>
          <p:cNvSpPr txBox="1">
            <a:spLocks noGrp="1"/>
          </p:cNvSpPr>
          <p:nvPr>
            <p:ph type="title"/>
          </p:nvPr>
        </p:nvSpPr>
        <p:spPr>
          <a:xfrm>
            <a:off x="457200" y="219390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52" name="Google Shape;252;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7"/>
        <p:cNvGrpSpPr/>
        <p:nvPr/>
      </p:nvGrpSpPr>
      <p:grpSpPr>
        <a:xfrm>
          <a:off x="0" y="0"/>
          <a:ext cx="0" cy="0"/>
          <a:chOff x="0" y="0"/>
          <a:chExt cx="0" cy="0"/>
        </a:xfrm>
      </p:grpSpPr>
      <p:sp>
        <p:nvSpPr>
          <p:cNvPr id="258" name="Google Shape;258;p4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9"/>
          <p:cNvSpPr txBox="1">
            <a:spLocks noGrp="1"/>
          </p:cNvSpPr>
          <p:nvPr>
            <p:ph type="title"/>
          </p:nvPr>
        </p:nvSpPr>
        <p:spPr>
          <a:xfrm>
            <a:off x="265500" y="1233175"/>
            <a:ext cx="4045200" cy="1482300"/>
          </a:xfrm>
          <a:prstGeom prst="rect">
            <a:avLst/>
          </a:prstGeom>
        </p:spPr>
        <p:txBody>
          <a:bodyPr spcFirstLastPara="1" wrap="square" lIns="0" tIns="91425" rIns="0"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60" name="Google Shape;260;p4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61" name="Google Shape;261;p4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17500">
              <a:spcBef>
                <a:spcPts val="0"/>
              </a:spcBef>
              <a:spcAft>
                <a:spcPts val="0"/>
              </a:spcAft>
              <a:buSzPts val="1400"/>
              <a:buChar char="•"/>
              <a:defRPr/>
            </a:lvl1pPr>
            <a:lvl2pPr marL="914400" lvl="1" indent="-317500">
              <a:spcBef>
                <a:spcPts val="800"/>
              </a:spcBef>
              <a:spcAft>
                <a:spcPts val="0"/>
              </a:spcAft>
              <a:buSzPts val="1400"/>
              <a:buChar char="•"/>
              <a:defRPr/>
            </a:lvl2pPr>
            <a:lvl3pPr marL="1371600" lvl="2" indent="-317500">
              <a:spcBef>
                <a:spcPts val="800"/>
              </a:spcBef>
              <a:spcAft>
                <a:spcPts val="0"/>
              </a:spcAft>
              <a:buSzPts val="1400"/>
              <a:buChar char="•"/>
              <a:defRPr/>
            </a:lvl3pPr>
            <a:lvl4pPr marL="1828800" lvl="3" indent="-317500">
              <a:spcBef>
                <a:spcPts val="800"/>
              </a:spcBef>
              <a:spcAft>
                <a:spcPts val="0"/>
              </a:spcAft>
              <a:buSzPts val="1400"/>
              <a:buChar char="•"/>
              <a:defRPr/>
            </a:lvl4pPr>
            <a:lvl5pPr marL="2286000" lvl="4" indent="-317500">
              <a:spcBef>
                <a:spcPts val="800"/>
              </a:spcBef>
              <a:spcAft>
                <a:spcPts val="0"/>
              </a:spcAft>
              <a:buSzPts val="1400"/>
              <a:buChar char="•"/>
              <a:defRPr/>
            </a:lvl5pPr>
            <a:lvl6pPr marL="2743200" lvl="5" indent="-317500">
              <a:spcBef>
                <a:spcPts val="800"/>
              </a:spcBef>
              <a:spcAft>
                <a:spcPts val="0"/>
              </a:spcAft>
              <a:buSzPts val="1400"/>
              <a:buChar char="•"/>
              <a:defRPr/>
            </a:lvl6pPr>
            <a:lvl7pPr marL="3200400" lvl="6" indent="-317500">
              <a:spcBef>
                <a:spcPts val="800"/>
              </a:spcBef>
              <a:spcAft>
                <a:spcPts val="0"/>
              </a:spcAft>
              <a:buSzPts val="1400"/>
              <a:buChar char="•"/>
              <a:defRPr/>
            </a:lvl7pPr>
            <a:lvl8pPr marL="3657600" lvl="7" indent="-317500">
              <a:spcBef>
                <a:spcPts val="800"/>
              </a:spcBef>
              <a:spcAft>
                <a:spcPts val="0"/>
              </a:spcAft>
              <a:buSzPts val="1400"/>
              <a:buChar char="•"/>
              <a:defRPr/>
            </a:lvl8pPr>
            <a:lvl9pPr marL="4114800" lvl="8" indent="-317500">
              <a:spcBef>
                <a:spcPts val="800"/>
              </a:spcBef>
              <a:spcAft>
                <a:spcPts val="800"/>
              </a:spcAft>
              <a:buSzPts val="1400"/>
              <a:buChar char="•"/>
              <a:defRPr/>
            </a:lvl9pPr>
          </a:lstStyle>
          <a:p>
            <a:endParaRPr/>
          </a:p>
        </p:txBody>
      </p:sp>
      <p:sp>
        <p:nvSpPr>
          <p:cNvPr id="262" name="Google Shape;262;p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3"/>
        <p:cNvGrpSpPr/>
        <p:nvPr/>
      </p:nvGrpSpPr>
      <p:grpSpPr>
        <a:xfrm>
          <a:off x="0" y="0"/>
          <a:ext cx="0" cy="0"/>
          <a:chOff x="0" y="0"/>
          <a:chExt cx="0" cy="0"/>
        </a:xfrm>
      </p:grpSpPr>
      <p:sp>
        <p:nvSpPr>
          <p:cNvPr id="264" name="Google Shape;264;p5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400"/>
              <a:buNone/>
              <a:defRPr/>
            </a:lvl1pPr>
          </a:lstStyle>
          <a:p>
            <a:endParaRPr/>
          </a:p>
        </p:txBody>
      </p:sp>
      <p:sp>
        <p:nvSpPr>
          <p:cNvPr id="265" name="Google Shape;265;p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6"/>
        <p:cNvGrpSpPr/>
        <p:nvPr/>
      </p:nvGrpSpPr>
      <p:grpSpPr>
        <a:xfrm>
          <a:off x="0" y="0"/>
          <a:ext cx="0" cy="0"/>
          <a:chOff x="0" y="0"/>
          <a:chExt cx="0" cy="0"/>
        </a:xfrm>
      </p:grpSpPr>
      <p:sp>
        <p:nvSpPr>
          <p:cNvPr id="267" name="Google Shape;267;p51"/>
          <p:cNvSpPr txBox="1">
            <a:spLocks noGrp="1"/>
          </p:cNvSpPr>
          <p:nvPr>
            <p:ph type="title" hasCustomPrompt="1"/>
          </p:nvPr>
        </p:nvSpPr>
        <p:spPr>
          <a:xfrm>
            <a:off x="311700" y="1106125"/>
            <a:ext cx="8520600" cy="1963500"/>
          </a:xfrm>
          <a:prstGeom prst="rect">
            <a:avLst/>
          </a:prstGeom>
        </p:spPr>
        <p:txBody>
          <a:bodyPr spcFirstLastPara="1" wrap="square" lIns="0" tIns="91425" rIns="0"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68" name="Google Shape;268;p5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17500" algn="ctr">
              <a:spcBef>
                <a:spcPts val="0"/>
              </a:spcBef>
              <a:spcAft>
                <a:spcPts val="0"/>
              </a:spcAft>
              <a:buSzPts val="1400"/>
              <a:buChar char="•"/>
              <a:defRPr/>
            </a:lvl1pPr>
            <a:lvl2pPr marL="914400" lvl="1" indent="-317500" algn="ctr">
              <a:spcBef>
                <a:spcPts val="800"/>
              </a:spcBef>
              <a:spcAft>
                <a:spcPts val="0"/>
              </a:spcAft>
              <a:buSzPts val="1400"/>
              <a:buChar char="•"/>
              <a:defRPr/>
            </a:lvl2pPr>
            <a:lvl3pPr marL="1371600" lvl="2" indent="-317500" algn="ctr">
              <a:spcBef>
                <a:spcPts val="800"/>
              </a:spcBef>
              <a:spcAft>
                <a:spcPts val="0"/>
              </a:spcAft>
              <a:buSzPts val="1400"/>
              <a:buChar char="•"/>
              <a:defRPr/>
            </a:lvl3pPr>
            <a:lvl4pPr marL="1828800" lvl="3" indent="-317500" algn="ctr">
              <a:spcBef>
                <a:spcPts val="800"/>
              </a:spcBef>
              <a:spcAft>
                <a:spcPts val="0"/>
              </a:spcAft>
              <a:buSzPts val="1400"/>
              <a:buChar char="•"/>
              <a:defRPr/>
            </a:lvl4pPr>
            <a:lvl5pPr marL="2286000" lvl="4" indent="-317500" algn="ctr">
              <a:spcBef>
                <a:spcPts val="800"/>
              </a:spcBef>
              <a:spcAft>
                <a:spcPts val="0"/>
              </a:spcAft>
              <a:buSzPts val="1400"/>
              <a:buChar char="•"/>
              <a:defRPr/>
            </a:lvl5pPr>
            <a:lvl6pPr marL="2743200" lvl="5" indent="-317500" algn="ctr">
              <a:spcBef>
                <a:spcPts val="800"/>
              </a:spcBef>
              <a:spcAft>
                <a:spcPts val="0"/>
              </a:spcAft>
              <a:buSzPts val="1400"/>
              <a:buChar char="•"/>
              <a:defRPr/>
            </a:lvl6pPr>
            <a:lvl7pPr marL="3200400" lvl="6" indent="-317500" algn="ctr">
              <a:spcBef>
                <a:spcPts val="800"/>
              </a:spcBef>
              <a:spcAft>
                <a:spcPts val="0"/>
              </a:spcAft>
              <a:buSzPts val="1400"/>
              <a:buChar char="•"/>
              <a:defRPr/>
            </a:lvl7pPr>
            <a:lvl8pPr marL="3657600" lvl="7" indent="-317500" algn="ctr">
              <a:spcBef>
                <a:spcPts val="800"/>
              </a:spcBef>
              <a:spcAft>
                <a:spcPts val="0"/>
              </a:spcAft>
              <a:buSzPts val="1400"/>
              <a:buChar char="•"/>
              <a:defRPr/>
            </a:lvl8pPr>
            <a:lvl9pPr marL="4114800" lvl="8" indent="-317500" algn="ctr">
              <a:spcBef>
                <a:spcPts val="800"/>
              </a:spcBef>
              <a:spcAft>
                <a:spcPts val="800"/>
              </a:spcAft>
              <a:buSzPts val="1400"/>
              <a:buChar char="•"/>
              <a:defRPr/>
            </a:lvl9pPr>
          </a:lstStyle>
          <a:p>
            <a:endParaRPr/>
          </a:p>
        </p:txBody>
      </p:sp>
      <p:sp>
        <p:nvSpPr>
          <p:cNvPr id="269" name="Google Shape;269;p5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0"/>
        <p:cNvGrpSpPr/>
        <p:nvPr/>
      </p:nvGrpSpPr>
      <p:grpSpPr>
        <a:xfrm>
          <a:off x="0" y="0"/>
          <a:ext cx="0" cy="0"/>
          <a:chOff x="0" y="0"/>
          <a:chExt cx="0" cy="0"/>
        </a:xfrm>
      </p:grpSpPr>
      <p:sp>
        <p:nvSpPr>
          <p:cNvPr id="271" name="Google Shape;271;p5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ustom Layout 2">
  <p:cSld name="CUSTOM_3">
    <p:spTree>
      <p:nvGrpSpPr>
        <p:cNvPr id="1" name="Shape 272"/>
        <p:cNvGrpSpPr/>
        <p:nvPr/>
      </p:nvGrpSpPr>
      <p:grpSpPr>
        <a:xfrm>
          <a:off x="0" y="0"/>
          <a:ext cx="0" cy="0"/>
          <a:chOff x="0" y="0"/>
          <a:chExt cx="0" cy="0"/>
        </a:xfrm>
      </p:grpSpPr>
      <p:sp>
        <p:nvSpPr>
          <p:cNvPr id="273" name="Google Shape;273;p53"/>
          <p:cNvSpPr txBox="1">
            <a:spLocks noGrp="1"/>
          </p:cNvSpPr>
          <p:nvPr>
            <p:ph type="body" idx="1"/>
          </p:nvPr>
        </p:nvSpPr>
        <p:spPr>
          <a:xfrm>
            <a:off x="457200" y="1293450"/>
            <a:ext cx="8229600" cy="32757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Clr>
                <a:schemeClr val="dk1"/>
              </a:buClr>
              <a:buSzPts val="1600"/>
              <a:buChar char="•"/>
              <a:defRPr sz="1600">
                <a:solidFill>
                  <a:schemeClr val="dk1"/>
                </a:solidFill>
              </a:defRPr>
            </a:lvl1pPr>
            <a:lvl2pPr marL="914400" lvl="1" indent="-330200">
              <a:spcBef>
                <a:spcPts val="1000"/>
              </a:spcBef>
              <a:spcAft>
                <a:spcPts val="0"/>
              </a:spcAft>
              <a:buClr>
                <a:schemeClr val="dk1"/>
              </a:buClr>
              <a:buSzPts val="1600"/>
              <a:buChar char="•"/>
              <a:defRPr sz="1600">
                <a:solidFill>
                  <a:schemeClr val="dk1"/>
                </a:solidFill>
              </a:defRPr>
            </a:lvl2pPr>
            <a:lvl3pPr marL="1371600" lvl="2" indent="-330200">
              <a:spcBef>
                <a:spcPts val="1000"/>
              </a:spcBef>
              <a:spcAft>
                <a:spcPts val="0"/>
              </a:spcAft>
              <a:buClr>
                <a:schemeClr val="dk1"/>
              </a:buClr>
              <a:buSzPts val="1600"/>
              <a:buChar char="•"/>
              <a:defRPr sz="1600">
                <a:solidFill>
                  <a:schemeClr val="dk1"/>
                </a:solidFill>
              </a:defRPr>
            </a:lvl3pPr>
            <a:lvl4pPr marL="1828800" lvl="3" indent="-330200">
              <a:spcBef>
                <a:spcPts val="1000"/>
              </a:spcBef>
              <a:spcAft>
                <a:spcPts val="0"/>
              </a:spcAft>
              <a:buClr>
                <a:schemeClr val="dk1"/>
              </a:buClr>
              <a:buSzPts val="1600"/>
              <a:buChar char="•"/>
              <a:defRPr sz="1600">
                <a:solidFill>
                  <a:schemeClr val="dk1"/>
                </a:solidFill>
              </a:defRPr>
            </a:lvl4pPr>
            <a:lvl5pPr marL="2286000" lvl="4" indent="-330200">
              <a:spcBef>
                <a:spcPts val="1000"/>
              </a:spcBef>
              <a:spcAft>
                <a:spcPts val="0"/>
              </a:spcAft>
              <a:buClr>
                <a:schemeClr val="dk1"/>
              </a:buClr>
              <a:buSzPts val="1600"/>
              <a:buChar char="•"/>
              <a:defRPr sz="1600">
                <a:solidFill>
                  <a:schemeClr val="dk1"/>
                </a:solidFill>
              </a:defRPr>
            </a:lvl5pPr>
            <a:lvl6pPr marL="2743200" lvl="5" indent="-330200">
              <a:spcBef>
                <a:spcPts val="1000"/>
              </a:spcBef>
              <a:spcAft>
                <a:spcPts val="0"/>
              </a:spcAft>
              <a:buClr>
                <a:schemeClr val="dk1"/>
              </a:buClr>
              <a:buSzPts val="1600"/>
              <a:buChar char="•"/>
              <a:defRPr sz="1600">
                <a:solidFill>
                  <a:schemeClr val="dk1"/>
                </a:solidFill>
              </a:defRPr>
            </a:lvl6pPr>
            <a:lvl7pPr marL="3200400" lvl="6" indent="-330200">
              <a:spcBef>
                <a:spcPts val="1000"/>
              </a:spcBef>
              <a:spcAft>
                <a:spcPts val="0"/>
              </a:spcAft>
              <a:buClr>
                <a:schemeClr val="dk1"/>
              </a:buClr>
              <a:buSzPts val="1600"/>
              <a:buChar char="•"/>
              <a:defRPr sz="1600">
                <a:solidFill>
                  <a:schemeClr val="dk1"/>
                </a:solidFill>
              </a:defRPr>
            </a:lvl7pPr>
            <a:lvl8pPr marL="3657600" lvl="7" indent="-330200">
              <a:spcBef>
                <a:spcPts val="1000"/>
              </a:spcBef>
              <a:spcAft>
                <a:spcPts val="0"/>
              </a:spcAft>
              <a:buClr>
                <a:schemeClr val="dk1"/>
              </a:buClr>
              <a:buSzPts val="1600"/>
              <a:buChar char="•"/>
              <a:defRPr sz="1600">
                <a:solidFill>
                  <a:schemeClr val="dk1"/>
                </a:solidFill>
              </a:defRPr>
            </a:lvl8pPr>
            <a:lvl9pPr marL="4114800" lvl="8" indent="-330200">
              <a:spcBef>
                <a:spcPts val="1000"/>
              </a:spcBef>
              <a:spcAft>
                <a:spcPts val="1000"/>
              </a:spcAft>
              <a:buClr>
                <a:schemeClr val="dk1"/>
              </a:buClr>
              <a:buSzPts val="1600"/>
              <a:buChar char="•"/>
              <a:defRPr sz="1600">
                <a:solidFill>
                  <a:schemeClr val="dk1"/>
                </a:solidFill>
              </a:defRPr>
            </a:lvl9pPr>
          </a:lstStyle>
          <a:p>
            <a:endParaRPr/>
          </a:p>
        </p:txBody>
      </p:sp>
      <p:sp>
        <p:nvSpPr>
          <p:cNvPr id="274" name="Google Shape;274;p53"/>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3-section-2">
  <p:cSld name="CUSTOM_3_2_1_1_1_1_1">
    <p:bg>
      <p:bgPr>
        <a:solidFill>
          <a:schemeClr val="lt1"/>
        </a:solidFill>
        <a:effectLst/>
      </p:bgPr>
    </p:bg>
    <p:spTree>
      <p:nvGrpSpPr>
        <p:cNvPr id="1" name="Shape 275"/>
        <p:cNvGrpSpPr/>
        <p:nvPr/>
      </p:nvGrpSpPr>
      <p:grpSpPr>
        <a:xfrm>
          <a:off x="0" y="0"/>
          <a:ext cx="0" cy="0"/>
          <a:chOff x="0" y="0"/>
          <a:chExt cx="0" cy="0"/>
        </a:xfrm>
      </p:grpSpPr>
      <p:sp>
        <p:nvSpPr>
          <p:cNvPr id="276" name="Google Shape;276;p54"/>
          <p:cNvSpPr txBox="1">
            <a:spLocks noGrp="1"/>
          </p:cNvSpPr>
          <p:nvPr>
            <p:ph type="body" idx="1"/>
          </p:nvPr>
        </p:nvSpPr>
        <p:spPr>
          <a:xfrm>
            <a:off x="45720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277" name="Google Shape;277;p54"/>
          <p:cNvSpPr txBox="1">
            <a:spLocks noGrp="1"/>
          </p:cNvSpPr>
          <p:nvPr>
            <p:ph type="subTitle" idx="2"/>
          </p:nvPr>
        </p:nvSpPr>
        <p:spPr>
          <a:xfrm>
            <a:off x="45720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278" name="Google Shape;278;p54"/>
          <p:cNvSpPr txBox="1">
            <a:spLocks noGrp="1"/>
          </p:cNvSpPr>
          <p:nvPr>
            <p:ph type="body" idx="3"/>
          </p:nvPr>
        </p:nvSpPr>
        <p:spPr>
          <a:xfrm>
            <a:off x="326895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279" name="Google Shape;279;p54"/>
          <p:cNvSpPr txBox="1">
            <a:spLocks noGrp="1"/>
          </p:cNvSpPr>
          <p:nvPr>
            <p:ph type="subTitle" idx="4"/>
          </p:nvPr>
        </p:nvSpPr>
        <p:spPr>
          <a:xfrm>
            <a:off x="326895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280" name="Google Shape;280;p54"/>
          <p:cNvSpPr txBox="1">
            <a:spLocks noGrp="1"/>
          </p:cNvSpPr>
          <p:nvPr>
            <p:ph type="body" idx="5"/>
          </p:nvPr>
        </p:nvSpPr>
        <p:spPr>
          <a:xfrm>
            <a:off x="6080700" y="2132925"/>
            <a:ext cx="2606100" cy="2439000"/>
          </a:xfrm>
          <a:prstGeom prst="rect">
            <a:avLst/>
          </a:prstGeom>
          <a:noFill/>
          <a:ln>
            <a:noFill/>
          </a:ln>
        </p:spPr>
        <p:txBody>
          <a:bodyPr spcFirstLastPara="1" wrap="square" lIns="137150" tIns="182875" rIns="137150" bIns="91425" anchor="t" anchorCtr="0">
            <a:normAutofit/>
          </a:bodyPr>
          <a:lstStyle>
            <a:lvl1pPr marL="457200" lvl="0" indent="-304800">
              <a:spcBef>
                <a:spcPts val="0"/>
              </a:spcBef>
              <a:spcAft>
                <a:spcPts val="0"/>
              </a:spcAft>
              <a:buClr>
                <a:schemeClr val="dk1"/>
              </a:buClr>
              <a:buSzPts val="1200"/>
              <a:buChar char="•"/>
              <a:defRPr sz="1200">
                <a:solidFill>
                  <a:schemeClr val="dk1"/>
                </a:solidFill>
              </a:defRPr>
            </a:lvl1pPr>
            <a:lvl2pPr marL="914400" lvl="1" indent="-304800">
              <a:spcBef>
                <a:spcPts val="1000"/>
              </a:spcBef>
              <a:spcAft>
                <a:spcPts val="0"/>
              </a:spcAft>
              <a:buClr>
                <a:schemeClr val="dk1"/>
              </a:buClr>
              <a:buSzPts val="1200"/>
              <a:buChar char="•"/>
              <a:defRPr sz="1200">
                <a:solidFill>
                  <a:schemeClr val="dk1"/>
                </a:solidFill>
              </a:defRPr>
            </a:lvl2pPr>
            <a:lvl3pPr marL="1371600" lvl="2" indent="-304800">
              <a:spcBef>
                <a:spcPts val="1000"/>
              </a:spcBef>
              <a:spcAft>
                <a:spcPts val="0"/>
              </a:spcAft>
              <a:buClr>
                <a:schemeClr val="dk1"/>
              </a:buClr>
              <a:buSzPts val="1200"/>
              <a:buChar char="•"/>
              <a:defRPr sz="1200">
                <a:solidFill>
                  <a:schemeClr val="dk1"/>
                </a:solidFill>
              </a:defRPr>
            </a:lvl3pPr>
            <a:lvl4pPr marL="1828800" lvl="3" indent="-304800">
              <a:spcBef>
                <a:spcPts val="1000"/>
              </a:spcBef>
              <a:spcAft>
                <a:spcPts val="0"/>
              </a:spcAft>
              <a:buClr>
                <a:schemeClr val="dk1"/>
              </a:buClr>
              <a:buSzPts val="1200"/>
              <a:buChar char="•"/>
              <a:defRPr sz="1200">
                <a:solidFill>
                  <a:schemeClr val="dk1"/>
                </a:solidFill>
              </a:defRPr>
            </a:lvl4pPr>
            <a:lvl5pPr marL="2286000" lvl="4" indent="-304800">
              <a:spcBef>
                <a:spcPts val="1000"/>
              </a:spcBef>
              <a:spcAft>
                <a:spcPts val="0"/>
              </a:spcAft>
              <a:buClr>
                <a:schemeClr val="dk1"/>
              </a:buClr>
              <a:buSzPts val="1200"/>
              <a:buChar char="•"/>
              <a:defRPr sz="1200">
                <a:solidFill>
                  <a:schemeClr val="dk1"/>
                </a:solidFill>
              </a:defRPr>
            </a:lvl5pPr>
            <a:lvl6pPr marL="2743200" lvl="5" indent="-304800">
              <a:spcBef>
                <a:spcPts val="1000"/>
              </a:spcBef>
              <a:spcAft>
                <a:spcPts val="0"/>
              </a:spcAft>
              <a:buClr>
                <a:schemeClr val="dk1"/>
              </a:buClr>
              <a:buSzPts val="1200"/>
              <a:buChar char="•"/>
              <a:defRPr sz="1200">
                <a:solidFill>
                  <a:schemeClr val="dk1"/>
                </a:solidFill>
              </a:defRPr>
            </a:lvl6pPr>
            <a:lvl7pPr marL="3200400" lvl="6" indent="-304800">
              <a:spcBef>
                <a:spcPts val="1000"/>
              </a:spcBef>
              <a:spcAft>
                <a:spcPts val="0"/>
              </a:spcAft>
              <a:buClr>
                <a:schemeClr val="dk1"/>
              </a:buClr>
              <a:buSzPts val="1200"/>
              <a:buChar char="•"/>
              <a:defRPr sz="1200">
                <a:solidFill>
                  <a:schemeClr val="dk1"/>
                </a:solidFill>
              </a:defRPr>
            </a:lvl7pPr>
            <a:lvl8pPr marL="3657600" lvl="7" indent="-304800">
              <a:spcBef>
                <a:spcPts val="1000"/>
              </a:spcBef>
              <a:spcAft>
                <a:spcPts val="0"/>
              </a:spcAft>
              <a:buClr>
                <a:schemeClr val="dk1"/>
              </a:buClr>
              <a:buSzPts val="1200"/>
              <a:buChar char="•"/>
              <a:defRPr sz="1200">
                <a:solidFill>
                  <a:schemeClr val="dk1"/>
                </a:solidFill>
              </a:defRPr>
            </a:lvl8pPr>
            <a:lvl9pPr marL="4114800" lvl="8" indent="-304800">
              <a:spcBef>
                <a:spcPts val="1000"/>
              </a:spcBef>
              <a:spcAft>
                <a:spcPts val="1000"/>
              </a:spcAft>
              <a:buClr>
                <a:schemeClr val="dk1"/>
              </a:buClr>
              <a:buSzPts val="1200"/>
              <a:buChar char="•"/>
              <a:defRPr sz="1200">
                <a:solidFill>
                  <a:schemeClr val="dk1"/>
                </a:solidFill>
              </a:defRPr>
            </a:lvl9pPr>
          </a:lstStyle>
          <a:p>
            <a:endParaRPr/>
          </a:p>
        </p:txBody>
      </p:sp>
      <p:sp>
        <p:nvSpPr>
          <p:cNvPr id="281" name="Google Shape;281;p54"/>
          <p:cNvSpPr txBox="1">
            <a:spLocks noGrp="1"/>
          </p:cNvSpPr>
          <p:nvPr>
            <p:ph type="subTitle" idx="6"/>
          </p:nvPr>
        </p:nvSpPr>
        <p:spPr>
          <a:xfrm>
            <a:off x="6080700" y="1477250"/>
            <a:ext cx="2606100" cy="531300"/>
          </a:xfrm>
          <a:prstGeom prst="rect">
            <a:avLst/>
          </a:prstGeom>
        </p:spPr>
        <p:txBody>
          <a:bodyPr spcFirstLastPara="1" wrap="square" lIns="137150" tIns="182875" rIns="137150" bIns="91425" anchor="t" anchorCtr="0">
            <a:normAutofit/>
          </a:bodyPr>
          <a:lstStyle>
            <a:lvl1pPr marL="0" marR="0" lvl="0" indent="0" algn="l">
              <a:lnSpc>
                <a:spcPct val="105000"/>
              </a:lnSpc>
              <a:spcBef>
                <a:spcPts val="0"/>
              </a:spcBef>
              <a:spcAft>
                <a:spcPts val="0"/>
              </a:spcAft>
              <a:buNone/>
              <a:defRPr sz="1600">
                <a:solidFill>
                  <a:schemeClr val="accent1"/>
                </a:solidFill>
              </a:defRPr>
            </a:lvl1pPr>
            <a:lvl2pPr lvl="1">
              <a:spcBef>
                <a:spcPts val="1000"/>
              </a:spcBef>
              <a:spcAft>
                <a:spcPts val="0"/>
              </a:spcAft>
              <a:buSzPts val="1400"/>
              <a:buNone/>
              <a:defRPr/>
            </a:lvl2pPr>
            <a:lvl3pPr lvl="2">
              <a:spcBef>
                <a:spcPts val="800"/>
              </a:spcBef>
              <a:spcAft>
                <a:spcPts val="0"/>
              </a:spcAft>
              <a:buSzPts val="1400"/>
              <a:buNone/>
              <a:defRPr/>
            </a:lvl3pPr>
            <a:lvl4pPr lvl="3">
              <a:spcBef>
                <a:spcPts val="800"/>
              </a:spcBef>
              <a:spcAft>
                <a:spcPts val="0"/>
              </a:spcAft>
              <a:buSzPts val="1400"/>
              <a:buNone/>
              <a:defRPr/>
            </a:lvl4pPr>
            <a:lvl5pPr lvl="4">
              <a:spcBef>
                <a:spcPts val="800"/>
              </a:spcBef>
              <a:spcAft>
                <a:spcPts val="0"/>
              </a:spcAft>
              <a:buSzPts val="1400"/>
              <a:buNone/>
              <a:defRPr/>
            </a:lvl5pPr>
            <a:lvl6pPr lvl="5">
              <a:spcBef>
                <a:spcPts val="800"/>
              </a:spcBef>
              <a:spcAft>
                <a:spcPts val="0"/>
              </a:spcAft>
              <a:buSzPts val="1400"/>
              <a:buNone/>
              <a:defRPr/>
            </a:lvl6pPr>
            <a:lvl7pPr lvl="6">
              <a:spcBef>
                <a:spcPts val="800"/>
              </a:spcBef>
              <a:spcAft>
                <a:spcPts val="0"/>
              </a:spcAft>
              <a:buSzPts val="1400"/>
              <a:buNone/>
              <a:defRPr/>
            </a:lvl7pPr>
            <a:lvl8pPr lvl="7">
              <a:spcBef>
                <a:spcPts val="800"/>
              </a:spcBef>
              <a:spcAft>
                <a:spcPts val="0"/>
              </a:spcAft>
              <a:buSzPts val="1400"/>
              <a:buNone/>
              <a:defRPr/>
            </a:lvl8pPr>
            <a:lvl9pPr lvl="8">
              <a:spcBef>
                <a:spcPts val="800"/>
              </a:spcBef>
              <a:spcAft>
                <a:spcPts val="800"/>
              </a:spcAft>
              <a:buSzPts val="1400"/>
              <a:buNone/>
              <a:defRPr/>
            </a:lvl9pPr>
          </a:lstStyle>
          <a:p>
            <a:endParaRPr/>
          </a:p>
        </p:txBody>
      </p:sp>
      <p:sp>
        <p:nvSpPr>
          <p:cNvPr id="282" name="Google Shape;282;p54"/>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7/23/2024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7941236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000" b="0" i="0">
                <a:solidFill>
                  <a:srgbClr val="17818B"/>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sz="1800" b="0" i="0">
                <a:solidFill>
                  <a:schemeClr val="tx1"/>
                </a:solidFill>
                <a:latin typeface="Cambria"/>
                <a:cs typeface="Cambri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7/23/2024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931823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9"/>
        <p:cNvGrpSpPr/>
        <p:nvPr/>
      </p:nvGrpSpPr>
      <p:grpSpPr>
        <a:xfrm>
          <a:off x="0" y="0"/>
          <a:ext cx="0" cy="0"/>
          <a:chOff x="0" y="0"/>
          <a:chExt cx="0" cy="0"/>
        </a:xfrm>
      </p:grpSpPr>
      <p:sp>
        <p:nvSpPr>
          <p:cNvPr id="210" name="Google Shape;210;p38"/>
          <p:cNvSpPr txBox="1">
            <a:spLocks noGrp="1"/>
          </p:cNvSpPr>
          <p:nvPr>
            <p:ph type="title"/>
          </p:nvPr>
        </p:nvSpPr>
        <p:spPr>
          <a:xfrm>
            <a:off x="311700" y="2150850"/>
            <a:ext cx="8520600" cy="841800"/>
          </a:xfrm>
          <a:prstGeom prst="rect">
            <a:avLst/>
          </a:prstGeom>
        </p:spPr>
        <p:txBody>
          <a:bodyPr spcFirstLastPara="1" wrap="square" lIns="0" tIns="91425" rIns="0"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1" name="Google Shape;211;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2"/>
        <p:cNvGrpSpPr/>
        <p:nvPr/>
      </p:nvGrpSpPr>
      <p:grpSpPr>
        <a:xfrm>
          <a:off x="0" y="0"/>
          <a:ext cx="0" cy="0"/>
          <a:chOff x="0" y="0"/>
          <a:chExt cx="0" cy="0"/>
        </a:xfrm>
      </p:grpSpPr>
      <p:sp>
        <p:nvSpPr>
          <p:cNvPr id="213" name="Google Shape;213;p39"/>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14" name="Google Shape;214;p39"/>
          <p:cNvSpPr txBox="1">
            <a:spLocks noGrp="1"/>
          </p:cNvSpPr>
          <p:nvPr>
            <p:ph type="body" idx="1"/>
          </p:nvPr>
        </p:nvSpPr>
        <p:spPr>
          <a:xfrm>
            <a:off x="457200" y="915600"/>
            <a:ext cx="5709600" cy="3653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SzPts val="1400"/>
              <a:buChar char="•"/>
              <a:defRPr/>
            </a:lvl2pPr>
            <a:lvl3pPr marL="1371600" lvl="2" indent="-317500">
              <a:spcBef>
                <a:spcPts val="800"/>
              </a:spcBef>
              <a:spcAft>
                <a:spcPts val="0"/>
              </a:spcAft>
              <a:buSzPts val="1400"/>
              <a:buChar char="•"/>
              <a:defRPr/>
            </a:lvl3pPr>
            <a:lvl4pPr marL="1828800" lvl="3" indent="-317500">
              <a:spcBef>
                <a:spcPts val="800"/>
              </a:spcBef>
              <a:spcAft>
                <a:spcPts val="0"/>
              </a:spcAft>
              <a:buSzPts val="1400"/>
              <a:buChar char="•"/>
              <a:defRPr/>
            </a:lvl4pPr>
            <a:lvl5pPr marL="2286000" lvl="4" indent="-317500">
              <a:spcBef>
                <a:spcPts val="800"/>
              </a:spcBef>
              <a:spcAft>
                <a:spcPts val="0"/>
              </a:spcAft>
              <a:buSzPts val="1400"/>
              <a:buChar char="•"/>
              <a:defRPr/>
            </a:lvl5pPr>
            <a:lvl6pPr marL="2743200" lvl="5" indent="-317500">
              <a:spcBef>
                <a:spcPts val="800"/>
              </a:spcBef>
              <a:spcAft>
                <a:spcPts val="0"/>
              </a:spcAft>
              <a:buSzPts val="1400"/>
              <a:buChar char="•"/>
              <a:defRPr/>
            </a:lvl6pPr>
            <a:lvl7pPr marL="3200400" lvl="6" indent="-317500">
              <a:spcBef>
                <a:spcPts val="800"/>
              </a:spcBef>
              <a:spcAft>
                <a:spcPts val="0"/>
              </a:spcAft>
              <a:buSzPts val="1400"/>
              <a:buChar char="•"/>
              <a:defRPr/>
            </a:lvl7pPr>
            <a:lvl8pPr marL="3657600" lvl="7" indent="-317500">
              <a:spcBef>
                <a:spcPts val="800"/>
              </a:spcBef>
              <a:spcAft>
                <a:spcPts val="0"/>
              </a:spcAft>
              <a:buSzPts val="1400"/>
              <a:buChar char="•"/>
              <a:defRPr/>
            </a:lvl8pPr>
            <a:lvl9pPr marL="4114800" lvl="8" indent="-317500">
              <a:spcBef>
                <a:spcPts val="800"/>
              </a:spcBef>
              <a:spcAft>
                <a:spcPts val="800"/>
              </a:spcAft>
              <a:buSzPts val="1400"/>
              <a:buChar char="•"/>
              <a:defRPr/>
            </a:lvl9pPr>
          </a:lstStyle>
          <a:p>
            <a:endParaRPr/>
          </a:p>
        </p:txBody>
      </p:sp>
      <p:sp>
        <p:nvSpPr>
          <p:cNvPr id="215" name="Google Shape;215;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1">
  <p:cSld name="TITLE_AND_BODY_2">
    <p:spTree>
      <p:nvGrpSpPr>
        <p:cNvPr id="1" name="Shape 216"/>
        <p:cNvGrpSpPr/>
        <p:nvPr/>
      </p:nvGrpSpPr>
      <p:grpSpPr>
        <a:xfrm>
          <a:off x="0" y="0"/>
          <a:ext cx="0" cy="0"/>
          <a:chOff x="0" y="0"/>
          <a:chExt cx="0" cy="0"/>
        </a:xfrm>
      </p:grpSpPr>
      <p:sp>
        <p:nvSpPr>
          <p:cNvPr id="217" name="Google Shape;217;p40"/>
          <p:cNvSpPr txBox="1">
            <a:spLocks noGrp="1"/>
          </p:cNvSpPr>
          <p:nvPr>
            <p:ph type="title"/>
          </p:nvPr>
        </p:nvSpPr>
        <p:spPr>
          <a:xfrm>
            <a:off x="457200" y="356200"/>
            <a:ext cx="52590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18" name="Google Shape;218;p40"/>
          <p:cNvSpPr txBox="1">
            <a:spLocks noGrp="1"/>
          </p:cNvSpPr>
          <p:nvPr>
            <p:ph type="body" idx="1"/>
          </p:nvPr>
        </p:nvSpPr>
        <p:spPr>
          <a:xfrm>
            <a:off x="457200" y="928900"/>
            <a:ext cx="5259000" cy="3653400"/>
          </a:xfrm>
          <a:prstGeom prst="rect">
            <a:avLst/>
          </a:prstGeom>
        </p:spPr>
        <p:txBody>
          <a:bodyPr spcFirstLastPara="1" wrap="square" lIns="0" tIns="91425" rIns="91425" bIns="91425" anchor="ctr" anchorCtr="0">
            <a:normAutofit/>
          </a:bodyPr>
          <a:lstStyle>
            <a:lvl1pPr marL="457200" lvl="0" indent="-317500">
              <a:spcBef>
                <a:spcPts val="0"/>
              </a:spcBef>
              <a:spcAft>
                <a:spcPts val="0"/>
              </a:spcAft>
              <a:buSzPts val="1400"/>
              <a:buChar char="•"/>
              <a:defRPr sz="1400"/>
            </a:lvl1pPr>
            <a:lvl2pPr marL="914400" lvl="1" indent="-317500">
              <a:spcBef>
                <a:spcPts val="1500"/>
              </a:spcBef>
              <a:spcAft>
                <a:spcPts val="0"/>
              </a:spcAft>
              <a:buSzPts val="1400"/>
              <a:buChar char="•"/>
              <a:defRPr/>
            </a:lvl2pPr>
            <a:lvl3pPr marL="1371600" lvl="2" indent="-317500">
              <a:spcBef>
                <a:spcPts val="1500"/>
              </a:spcBef>
              <a:spcAft>
                <a:spcPts val="0"/>
              </a:spcAft>
              <a:buSzPts val="1400"/>
              <a:buChar char="•"/>
              <a:defRPr/>
            </a:lvl3pPr>
            <a:lvl4pPr marL="1828800" lvl="3" indent="-317500">
              <a:spcBef>
                <a:spcPts val="1500"/>
              </a:spcBef>
              <a:spcAft>
                <a:spcPts val="0"/>
              </a:spcAft>
              <a:buSzPts val="1400"/>
              <a:buChar char="•"/>
              <a:defRPr/>
            </a:lvl4pPr>
            <a:lvl5pPr marL="2286000" lvl="4" indent="-317500">
              <a:spcBef>
                <a:spcPts val="1500"/>
              </a:spcBef>
              <a:spcAft>
                <a:spcPts val="0"/>
              </a:spcAft>
              <a:buSzPts val="1400"/>
              <a:buChar char="•"/>
              <a:defRPr/>
            </a:lvl5pPr>
            <a:lvl6pPr marL="2743200" lvl="5" indent="-317500">
              <a:spcBef>
                <a:spcPts val="1500"/>
              </a:spcBef>
              <a:spcAft>
                <a:spcPts val="0"/>
              </a:spcAft>
              <a:buSzPts val="1400"/>
              <a:buChar char="•"/>
              <a:defRPr/>
            </a:lvl6pPr>
            <a:lvl7pPr marL="3200400" lvl="6" indent="-317500">
              <a:spcBef>
                <a:spcPts val="1500"/>
              </a:spcBef>
              <a:spcAft>
                <a:spcPts val="0"/>
              </a:spcAft>
              <a:buSzPts val="1400"/>
              <a:buChar char="•"/>
              <a:defRPr/>
            </a:lvl7pPr>
            <a:lvl8pPr marL="3657600" lvl="7" indent="-317500">
              <a:spcBef>
                <a:spcPts val="1500"/>
              </a:spcBef>
              <a:spcAft>
                <a:spcPts val="0"/>
              </a:spcAft>
              <a:buSzPts val="1400"/>
              <a:buChar char="•"/>
              <a:defRPr/>
            </a:lvl8pPr>
            <a:lvl9pPr marL="4114800" lvl="8" indent="-317500">
              <a:spcBef>
                <a:spcPts val="1500"/>
              </a:spcBef>
              <a:spcAft>
                <a:spcPts val="1500"/>
              </a:spcAft>
              <a:buSzPts val="1400"/>
              <a:buChar char="•"/>
              <a:defRPr/>
            </a:lvl9pPr>
          </a:lstStyle>
          <a:p>
            <a:endParaRPr/>
          </a:p>
        </p:txBody>
      </p:sp>
      <p:sp>
        <p:nvSpPr>
          <p:cNvPr id="219" name="Google Shape;219;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20" name="Google Shape;220;p40"/>
          <p:cNvSpPr>
            <a:spLocks noGrp="1"/>
          </p:cNvSpPr>
          <p:nvPr>
            <p:ph type="pic" idx="2"/>
          </p:nvPr>
        </p:nvSpPr>
        <p:spPr>
          <a:xfrm>
            <a:off x="6173525" y="-13300"/>
            <a:ext cx="2970600" cy="51567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1 2">
  <p:cSld name="TITLE_AND_BODY_2_2">
    <p:spTree>
      <p:nvGrpSpPr>
        <p:cNvPr id="1" name="Shape 221"/>
        <p:cNvGrpSpPr/>
        <p:nvPr/>
      </p:nvGrpSpPr>
      <p:grpSpPr>
        <a:xfrm>
          <a:off x="0" y="0"/>
          <a:ext cx="0" cy="0"/>
          <a:chOff x="0" y="0"/>
          <a:chExt cx="0" cy="0"/>
        </a:xfrm>
      </p:grpSpPr>
      <p:sp>
        <p:nvSpPr>
          <p:cNvPr id="222" name="Google Shape;222;p41"/>
          <p:cNvSpPr txBox="1">
            <a:spLocks noGrp="1"/>
          </p:cNvSpPr>
          <p:nvPr>
            <p:ph type="body" idx="1"/>
          </p:nvPr>
        </p:nvSpPr>
        <p:spPr>
          <a:xfrm>
            <a:off x="457200" y="1293450"/>
            <a:ext cx="5259000" cy="3288900"/>
          </a:xfrm>
          <a:prstGeom prst="rect">
            <a:avLst/>
          </a:prstGeom>
        </p:spPr>
        <p:txBody>
          <a:bodyPr spcFirstLastPara="1" wrap="square" lIns="0" tIns="91425" rIns="91425" bIns="91425" anchor="ctr" anchorCtr="0">
            <a:normAutofit/>
          </a:bodyPr>
          <a:lstStyle>
            <a:lvl1pPr marL="457200" lvl="0" indent="-317500">
              <a:spcBef>
                <a:spcPts val="0"/>
              </a:spcBef>
              <a:spcAft>
                <a:spcPts val="0"/>
              </a:spcAft>
              <a:buSzPts val="1400"/>
              <a:buChar char="•"/>
              <a:defRPr sz="1400"/>
            </a:lvl1pPr>
            <a:lvl2pPr marL="914400" lvl="1" indent="-317500">
              <a:spcBef>
                <a:spcPts val="1500"/>
              </a:spcBef>
              <a:spcAft>
                <a:spcPts val="0"/>
              </a:spcAft>
              <a:buSzPts val="1400"/>
              <a:buChar char="•"/>
              <a:defRPr/>
            </a:lvl2pPr>
            <a:lvl3pPr marL="1371600" lvl="2" indent="-317500">
              <a:spcBef>
                <a:spcPts val="1500"/>
              </a:spcBef>
              <a:spcAft>
                <a:spcPts val="0"/>
              </a:spcAft>
              <a:buSzPts val="1400"/>
              <a:buChar char="•"/>
              <a:defRPr/>
            </a:lvl3pPr>
            <a:lvl4pPr marL="1828800" lvl="3" indent="-317500">
              <a:spcBef>
                <a:spcPts val="1500"/>
              </a:spcBef>
              <a:spcAft>
                <a:spcPts val="0"/>
              </a:spcAft>
              <a:buSzPts val="1400"/>
              <a:buChar char="•"/>
              <a:defRPr/>
            </a:lvl4pPr>
            <a:lvl5pPr marL="2286000" lvl="4" indent="-317500">
              <a:spcBef>
                <a:spcPts val="1500"/>
              </a:spcBef>
              <a:spcAft>
                <a:spcPts val="0"/>
              </a:spcAft>
              <a:buSzPts val="1400"/>
              <a:buChar char="•"/>
              <a:defRPr/>
            </a:lvl5pPr>
            <a:lvl6pPr marL="2743200" lvl="5" indent="-317500">
              <a:spcBef>
                <a:spcPts val="1500"/>
              </a:spcBef>
              <a:spcAft>
                <a:spcPts val="0"/>
              </a:spcAft>
              <a:buSzPts val="1400"/>
              <a:buChar char="•"/>
              <a:defRPr/>
            </a:lvl6pPr>
            <a:lvl7pPr marL="3200400" lvl="6" indent="-317500">
              <a:spcBef>
                <a:spcPts val="1500"/>
              </a:spcBef>
              <a:spcAft>
                <a:spcPts val="0"/>
              </a:spcAft>
              <a:buSzPts val="1400"/>
              <a:buChar char="•"/>
              <a:defRPr/>
            </a:lvl7pPr>
            <a:lvl8pPr marL="3657600" lvl="7" indent="-317500">
              <a:spcBef>
                <a:spcPts val="1500"/>
              </a:spcBef>
              <a:spcAft>
                <a:spcPts val="0"/>
              </a:spcAft>
              <a:buSzPts val="1400"/>
              <a:buChar char="•"/>
              <a:defRPr/>
            </a:lvl8pPr>
            <a:lvl9pPr marL="4114800" lvl="8" indent="-317500">
              <a:spcBef>
                <a:spcPts val="1500"/>
              </a:spcBef>
              <a:spcAft>
                <a:spcPts val="1500"/>
              </a:spcAft>
              <a:buSzPts val="1400"/>
              <a:buChar char="•"/>
              <a:defRPr/>
            </a:lvl9pPr>
          </a:lstStyle>
          <a:p>
            <a:endParaRPr/>
          </a:p>
        </p:txBody>
      </p:sp>
      <p:sp>
        <p:nvSpPr>
          <p:cNvPr id="223" name="Google Shape;223;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24" name="Google Shape;224;p41"/>
          <p:cNvSpPr>
            <a:spLocks noGrp="1"/>
          </p:cNvSpPr>
          <p:nvPr>
            <p:ph type="pic" idx="2"/>
          </p:nvPr>
        </p:nvSpPr>
        <p:spPr>
          <a:xfrm>
            <a:off x="6173525" y="-13300"/>
            <a:ext cx="2970600" cy="5156700"/>
          </a:xfrm>
          <a:prstGeom prst="rect">
            <a:avLst/>
          </a:prstGeom>
          <a:noFill/>
          <a:ln>
            <a:noFill/>
          </a:ln>
        </p:spPr>
      </p:sp>
      <p:sp>
        <p:nvSpPr>
          <p:cNvPr id="225" name="Google Shape;225;p41"/>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1 1">
  <p:cSld name="TITLE_AND_BODY_2_1">
    <p:spTree>
      <p:nvGrpSpPr>
        <p:cNvPr id="1" name="Shape 226"/>
        <p:cNvGrpSpPr/>
        <p:nvPr/>
      </p:nvGrpSpPr>
      <p:grpSpPr>
        <a:xfrm>
          <a:off x="0" y="0"/>
          <a:ext cx="0" cy="0"/>
          <a:chOff x="0" y="0"/>
          <a:chExt cx="0" cy="0"/>
        </a:xfrm>
      </p:grpSpPr>
      <p:sp>
        <p:nvSpPr>
          <p:cNvPr id="227" name="Google Shape;227;p42"/>
          <p:cNvSpPr txBox="1">
            <a:spLocks noGrp="1"/>
          </p:cNvSpPr>
          <p:nvPr>
            <p:ph type="body" idx="1"/>
          </p:nvPr>
        </p:nvSpPr>
        <p:spPr>
          <a:xfrm>
            <a:off x="4572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228" name="Google Shape;228;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29" name="Google Shape;229;p42"/>
          <p:cNvSpPr txBox="1">
            <a:spLocks noGrp="1"/>
          </p:cNvSpPr>
          <p:nvPr>
            <p:ph type="title"/>
          </p:nvPr>
        </p:nvSpPr>
        <p:spPr>
          <a:xfrm>
            <a:off x="457200" y="537750"/>
            <a:ext cx="5603400" cy="755700"/>
          </a:xfrm>
          <a:prstGeom prst="rect">
            <a:avLst/>
          </a:prstGeom>
        </p:spPr>
        <p:txBody>
          <a:bodyPr spcFirstLastPara="1" wrap="square" lIns="0" tIns="91425" rIns="0" bIns="91425" anchor="ctr"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30" name="Google Shape;230;p42"/>
          <p:cNvSpPr txBox="1">
            <a:spLocks noGrp="1"/>
          </p:cNvSpPr>
          <p:nvPr>
            <p:ph type="body" idx="2"/>
          </p:nvPr>
        </p:nvSpPr>
        <p:spPr>
          <a:xfrm>
            <a:off x="31951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231" name="Google Shape;231;p42"/>
          <p:cNvSpPr txBox="1">
            <a:spLocks noGrp="1"/>
          </p:cNvSpPr>
          <p:nvPr>
            <p:ph type="body" idx="3"/>
          </p:nvPr>
        </p:nvSpPr>
        <p:spPr>
          <a:xfrm>
            <a:off x="5933000" y="1827475"/>
            <a:ext cx="2280600" cy="2754900"/>
          </a:xfrm>
          <a:prstGeom prst="rect">
            <a:avLst/>
          </a:prstGeom>
        </p:spPr>
        <p:txBody>
          <a:bodyPr spcFirstLastPara="1" wrap="square" lIns="0" tIns="91425" rIns="91425" bIns="91425" anchor="t" anchorCtr="0">
            <a:normAutofit/>
          </a:bodyPr>
          <a:lstStyle>
            <a:lvl1pPr marL="457200" lvl="0" indent="-304800">
              <a:lnSpc>
                <a:spcPct val="115000"/>
              </a:lnSpc>
              <a:spcBef>
                <a:spcPts val="0"/>
              </a:spcBef>
              <a:spcAft>
                <a:spcPts val="0"/>
              </a:spcAft>
              <a:buSzPts val="1200"/>
              <a:buChar char="•"/>
              <a:defRPr sz="1200"/>
            </a:lvl1pPr>
            <a:lvl2pPr marL="914400" lvl="1" indent="-304800">
              <a:lnSpc>
                <a:spcPct val="115000"/>
              </a:lnSpc>
              <a:spcBef>
                <a:spcPts val="800"/>
              </a:spcBef>
              <a:spcAft>
                <a:spcPts val="0"/>
              </a:spcAft>
              <a:buSzPts val="1200"/>
              <a:buChar char="•"/>
              <a:defRPr sz="1200"/>
            </a:lvl2pPr>
            <a:lvl3pPr marL="1371600" lvl="2" indent="-304800">
              <a:lnSpc>
                <a:spcPct val="115000"/>
              </a:lnSpc>
              <a:spcBef>
                <a:spcPts val="800"/>
              </a:spcBef>
              <a:spcAft>
                <a:spcPts val="0"/>
              </a:spcAft>
              <a:buSzPts val="1200"/>
              <a:buChar char="•"/>
              <a:defRPr sz="1200"/>
            </a:lvl3pPr>
            <a:lvl4pPr marL="1828800" lvl="3" indent="-304800">
              <a:lnSpc>
                <a:spcPct val="115000"/>
              </a:lnSpc>
              <a:spcBef>
                <a:spcPts val="800"/>
              </a:spcBef>
              <a:spcAft>
                <a:spcPts val="0"/>
              </a:spcAft>
              <a:buSzPts val="1200"/>
              <a:buChar char="•"/>
              <a:defRPr sz="1200"/>
            </a:lvl4pPr>
            <a:lvl5pPr marL="2286000" lvl="4" indent="-304800">
              <a:lnSpc>
                <a:spcPct val="115000"/>
              </a:lnSpc>
              <a:spcBef>
                <a:spcPts val="800"/>
              </a:spcBef>
              <a:spcAft>
                <a:spcPts val="0"/>
              </a:spcAft>
              <a:buSzPts val="1200"/>
              <a:buChar char="•"/>
              <a:defRPr sz="1200"/>
            </a:lvl5pPr>
            <a:lvl6pPr marL="2743200" lvl="5" indent="-304800">
              <a:lnSpc>
                <a:spcPct val="115000"/>
              </a:lnSpc>
              <a:spcBef>
                <a:spcPts val="800"/>
              </a:spcBef>
              <a:spcAft>
                <a:spcPts val="0"/>
              </a:spcAft>
              <a:buSzPts val="1200"/>
              <a:buChar char="•"/>
              <a:defRPr sz="1200"/>
            </a:lvl6pPr>
            <a:lvl7pPr marL="3200400" lvl="6" indent="-304800">
              <a:lnSpc>
                <a:spcPct val="115000"/>
              </a:lnSpc>
              <a:spcBef>
                <a:spcPts val="800"/>
              </a:spcBef>
              <a:spcAft>
                <a:spcPts val="0"/>
              </a:spcAft>
              <a:buSzPts val="1200"/>
              <a:buChar char="•"/>
              <a:defRPr sz="1200"/>
            </a:lvl7pPr>
            <a:lvl8pPr marL="3657600" lvl="7" indent="-304800">
              <a:lnSpc>
                <a:spcPct val="115000"/>
              </a:lnSpc>
              <a:spcBef>
                <a:spcPts val="800"/>
              </a:spcBef>
              <a:spcAft>
                <a:spcPts val="0"/>
              </a:spcAft>
              <a:buSzPts val="1200"/>
              <a:buChar char="•"/>
              <a:defRPr sz="1200"/>
            </a:lvl8pPr>
            <a:lvl9pPr marL="4114800" lvl="8" indent="-304800">
              <a:lnSpc>
                <a:spcPct val="115000"/>
              </a:lnSpc>
              <a:spcBef>
                <a:spcPts val="800"/>
              </a:spcBef>
              <a:spcAft>
                <a:spcPts val="800"/>
              </a:spcAft>
              <a:buSzPts val="1200"/>
              <a:buChar char="•"/>
              <a:defRPr sz="1200"/>
            </a:lvl9pPr>
          </a:lstStyle>
          <a:p>
            <a:endParaRPr/>
          </a:p>
        </p:txBody>
      </p:sp>
      <p:sp>
        <p:nvSpPr>
          <p:cNvPr id="232" name="Google Shape;232;p42"/>
          <p:cNvSpPr txBox="1">
            <a:spLocks noGrp="1"/>
          </p:cNvSpPr>
          <p:nvPr>
            <p:ph type="subTitle" idx="4"/>
          </p:nvPr>
        </p:nvSpPr>
        <p:spPr>
          <a:xfrm>
            <a:off x="458525"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
        <p:nvSpPr>
          <p:cNvPr id="233" name="Google Shape;233;p42"/>
          <p:cNvSpPr txBox="1">
            <a:spLocks noGrp="1"/>
          </p:cNvSpPr>
          <p:nvPr>
            <p:ph type="subTitle" idx="5"/>
          </p:nvPr>
        </p:nvSpPr>
        <p:spPr>
          <a:xfrm>
            <a:off x="3195100"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
        <p:nvSpPr>
          <p:cNvPr id="234" name="Google Shape;234;p42"/>
          <p:cNvSpPr txBox="1">
            <a:spLocks noGrp="1"/>
          </p:cNvSpPr>
          <p:nvPr>
            <p:ph type="subTitle" idx="6"/>
          </p:nvPr>
        </p:nvSpPr>
        <p:spPr>
          <a:xfrm>
            <a:off x="5931675" y="1375575"/>
            <a:ext cx="2280600" cy="425400"/>
          </a:xfrm>
          <a:prstGeom prst="rect">
            <a:avLst/>
          </a:prstGeom>
        </p:spPr>
        <p:txBody>
          <a:bodyPr spcFirstLastPara="1" wrap="square" lIns="0" tIns="91425" rIns="91425" bIns="91425" anchor="t" anchorCtr="0">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Agenda">
  <p:cSld name="TITLE_AND_BODY_1">
    <p:bg>
      <p:bgPr>
        <a:solidFill>
          <a:schemeClr val="dk1"/>
        </a:solidFill>
        <a:effectLst/>
      </p:bgPr>
    </p:bg>
    <p:spTree>
      <p:nvGrpSpPr>
        <p:cNvPr id="1" name="Shape 235"/>
        <p:cNvGrpSpPr/>
        <p:nvPr/>
      </p:nvGrpSpPr>
      <p:grpSpPr>
        <a:xfrm>
          <a:off x="0" y="0"/>
          <a:ext cx="0" cy="0"/>
          <a:chOff x="0" y="0"/>
          <a:chExt cx="0" cy="0"/>
        </a:xfrm>
      </p:grpSpPr>
      <p:sp>
        <p:nvSpPr>
          <p:cNvPr id="236" name="Google Shape;236;p43"/>
          <p:cNvSpPr txBox="1">
            <a:spLocks noGrp="1"/>
          </p:cNvSpPr>
          <p:nvPr>
            <p:ph type="body" idx="1"/>
          </p:nvPr>
        </p:nvSpPr>
        <p:spPr>
          <a:xfrm>
            <a:off x="910425" y="342900"/>
            <a:ext cx="7921800" cy="4226100"/>
          </a:xfrm>
          <a:prstGeom prst="rect">
            <a:avLst/>
          </a:prstGeom>
        </p:spPr>
        <p:txBody>
          <a:bodyPr spcFirstLastPara="1" wrap="square" lIns="91425" tIns="91425" rIns="91425" bIns="91425" anchor="ctr" anchorCtr="0">
            <a:normAutofit/>
          </a:bodyPr>
          <a:lstStyle>
            <a:lvl1pPr marL="457200" lvl="0" indent="-381000">
              <a:lnSpc>
                <a:spcPct val="200000"/>
              </a:lnSpc>
              <a:spcBef>
                <a:spcPts val="0"/>
              </a:spcBef>
              <a:spcAft>
                <a:spcPts val="0"/>
              </a:spcAft>
              <a:buClr>
                <a:schemeClr val="lt1"/>
              </a:buClr>
              <a:buSzPts val="2400"/>
              <a:buChar char="•"/>
              <a:defRPr sz="2400" b="1">
                <a:solidFill>
                  <a:schemeClr val="lt1"/>
                </a:solidFill>
              </a:defRPr>
            </a:lvl1pPr>
            <a:lvl2pPr marL="914400" lvl="1" indent="-381000">
              <a:lnSpc>
                <a:spcPct val="200000"/>
              </a:lnSpc>
              <a:spcBef>
                <a:spcPts val="800"/>
              </a:spcBef>
              <a:spcAft>
                <a:spcPts val="0"/>
              </a:spcAft>
              <a:buClr>
                <a:schemeClr val="lt1"/>
              </a:buClr>
              <a:buSzPts val="2400"/>
              <a:buChar char="•"/>
              <a:defRPr sz="2400" b="1">
                <a:solidFill>
                  <a:schemeClr val="lt1"/>
                </a:solidFill>
              </a:defRPr>
            </a:lvl2pPr>
            <a:lvl3pPr marL="1371600" lvl="2" indent="-381000">
              <a:lnSpc>
                <a:spcPct val="200000"/>
              </a:lnSpc>
              <a:spcBef>
                <a:spcPts val="800"/>
              </a:spcBef>
              <a:spcAft>
                <a:spcPts val="0"/>
              </a:spcAft>
              <a:buClr>
                <a:schemeClr val="lt1"/>
              </a:buClr>
              <a:buSzPts val="2400"/>
              <a:buChar char="•"/>
              <a:defRPr sz="2400" b="1">
                <a:solidFill>
                  <a:schemeClr val="lt1"/>
                </a:solidFill>
              </a:defRPr>
            </a:lvl3pPr>
            <a:lvl4pPr marL="1828800" lvl="3" indent="-381000">
              <a:lnSpc>
                <a:spcPct val="200000"/>
              </a:lnSpc>
              <a:spcBef>
                <a:spcPts val="800"/>
              </a:spcBef>
              <a:spcAft>
                <a:spcPts val="0"/>
              </a:spcAft>
              <a:buClr>
                <a:schemeClr val="lt1"/>
              </a:buClr>
              <a:buSzPts val="2400"/>
              <a:buChar char="•"/>
              <a:defRPr sz="2400" b="1">
                <a:solidFill>
                  <a:schemeClr val="lt1"/>
                </a:solidFill>
              </a:defRPr>
            </a:lvl4pPr>
            <a:lvl5pPr marL="2286000" lvl="4" indent="-381000">
              <a:lnSpc>
                <a:spcPct val="200000"/>
              </a:lnSpc>
              <a:spcBef>
                <a:spcPts val="800"/>
              </a:spcBef>
              <a:spcAft>
                <a:spcPts val="0"/>
              </a:spcAft>
              <a:buClr>
                <a:schemeClr val="lt1"/>
              </a:buClr>
              <a:buSzPts val="2400"/>
              <a:buChar char="•"/>
              <a:defRPr sz="2400" b="1">
                <a:solidFill>
                  <a:schemeClr val="lt1"/>
                </a:solidFill>
              </a:defRPr>
            </a:lvl5pPr>
            <a:lvl6pPr marL="2743200" lvl="5" indent="-381000">
              <a:lnSpc>
                <a:spcPct val="200000"/>
              </a:lnSpc>
              <a:spcBef>
                <a:spcPts val="800"/>
              </a:spcBef>
              <a:spcAft>
                <a:spcPts val="0"/>
              </a:spcAft>
              <a:buClr>
                <a:schemeClr val="lt1"/>
              </a:buClr>
              <a:buSzPts val="2400"/>
              <a:buChar char="•"/>
              <a:defRPr sz="2400" b="1">
                <a:solidFill>
                  <a:schemeClr val="lt1"/>
                </a:solidFill>
              </a:defRPr>
            </a:lvl6pPr>
            <a:lvl7pPr marL="3200400" lvl="6" indent="-381000">
              <a:lnSpc>
                <a:spcPct val="200000"/>
              </a:lnSpc>
              <a:spcBef>
                <a:spcPts val="800"/>
              </a:spcBef>
              <a:spcAft>
                <a:spcPts val="0"/>
              </a:spcAft>
              <a:buClr>
                <a:schemeClr val="lt1"/>
              </a:buClr>
              <a:buSzPts val="2400"/>
              <a:buChar char="•"/>
              <a:defRPr sz="2400" b="1">
                <a:solidFill>
                  <a:schemeClr val="lt1"/>
                </a:solidFill>
              </a:defRPr>
            </a:lvl7pPr>
            <a:lvl8pPr marL="3657600" lvl="7" indent="-381000">
              <a:lnSpc>
                <a:spcPct val="200000"/>
              </a:lnSpc>
              <a:spcBef>
                <a:spcPts val="800"/>
              </a:spcBef>
              <a:spcAft>
                <a:spcPts val="0"/>
              </a:spcAft>
              <a:buClr>
                <a:schemeClr val="lt1"/>
              </a:buClr>
              <a:buSzPts val="2400"/>
              <a:buChar char="•"/>
              <a:defRPr sz="2400" b="1">
                <a:solidFill>
                  <a:schemeClr val="lt1"/>
                </a:solidFill>
              </a:defRPr>
            </a:lvl8pPr>
            <a:lvl9pPr marL="4114800" lvl="8" indent="-381000">
              <a:lnSpc>
                <a:spcPct val="200000"/>
              </a:lnSpc>
              <a:spcBef>
                <a:spcPts val="800"/>
              </a:spcBef>
              <a:spcAft>
                <a:spcPts val="800"/>
              </a:spcAft>
              <a:buClr>
                <a:schemeClr val="lt1"/>
              </a:buClr>
              <a:buSzPts val="2400"/>
              <a:buChar char="•"/>
              <a:defRPr sz="2400" b="1">
                <a:solidFill>
                  <a:schemeClr val="lt1"/>
                </a:solidFill>
              </a:defRPr>
            </a:lvl9pPr>
          </a:lstStyle>
          <a:p>
            <a:endParaRPr/>
          </a:p>
        </p:txBody>
      </p:sp>
      <p:sp>
        <p:nvSpPr>
          <p:cNvPr id="237" name="Google Shape;237;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8"/>
        <p:cNvGrpSpPr/>
        <p:nvPr/>
      </p:nvGrpSpPr>
      <p:grpSpPr>
        <a:xfrm>
          <a:off x="0" y="0"/>
          <a:ext cx="0" cy="0"/>
          <a:chOff x="0" y="0"/>
          <a:chExt cx="0" cy="0"/>
        </a:xfrm>
      </p:grpSpPr>
      <p:sp>
        <p:nvSpPr>
          <p:cNvPr id="239" name="Google Shape;239;p44"/>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0" name="Google Shape;240;p4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endParaRPr/>
          </a:p>
        </p:txBody>
      </p:sp>
      <p:sp>
        <p:nvSpPr>
          <p:cNvPr id="241" name="Google Shape;241;p4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endParaRPr/>
          </a:p>
        </p:txBody>
      </p:sp>
      <p:sp>
        <p:nvSpPr>
          <p:cNvPr id="242" name="Google Shape;242;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3"/>
        <p:cNvGrpSpPr/>
        <p:nvPr/>
      </p:nvGrpSpPr>
      <p:grpSpPr>
        <a:xfrm>
          <a:off x="0" y="0"/>
          <a:ext cx="0" cy="0"/>
          <a:chOff x="0" y="0"/>
          <a:chExt cx="0" cy="0"/>
        </a:xfrm>
      </p:grpSpPr>
      <p:sp>
        <p:nvSpPr>
          <p:cNvPr id="244" name="Google Shape;244;p45"/>
          <p:cNvSpPr txBox="1">
            <a:spLocks noGrp="1"/>
          </p:cNvSpPr>
          <p:nvPr>
            <p:ph type="title"/>
          </p:nvPr>
        </p:nvSpPr>
        <p:spPr>
          <a:xfrm>
            <a:off x="457200" y="342900"/>
            <a:ext cx="7782900" cy="572700"/>
          </a:xfrm>
          <a:prstGeom prst="rect">
            <a:avLst/>
          </a:prstGeom>
        </p:spPr>
        <p:txBody>
          <a:bodyPr spcFirstLastPara="1" wrap="square" lIns="0" tIns="91425" rIns="0"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5" name="Google Shape;245;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200"/>
        <p:cNvGrpSpPr/>
        <p:nvPr/>
      </p:nvGrpSpPr>
      <p:grpSpPr>
        <a:xfrm>
          <a:off x="0" y="0"/>
          <a:ext cx="0" cy="0"/>
          <a:chOff x="0" y="0"/>
          <a:chExt cx="0" cy="0"/>
        </a:xfrm>
      </p:grpSpPr>
      <p:sp>
        <p:nvSpPr>
          <p:cNvPr id="201" name="Google Shape;201;p36"/>
          <p:cNvSpPr txBox="1">
            <a:spLocks noGrp="1"/>
          </p:cNvSpPr>
          <p:nvPr>
            <p:ph type="title"/>
          </p:nvPr>
        </p:nvSpPr>
        <p:spPr>
          <a:xfrm>
            <a:off x="457200" y="342900"/>
            <a:ext cx="7782900" cy="572700"/>
          </a:xfrm>
          <a:prstGeom prst="rect">
            <a:avLst/>
          </a:prstGeom>
          <a:noFill/>
          <a:ln>
            <a:noFill/>
          </a:ln>
        </p:spPr>
        <p:txBody>
          <a:bodyPr spcFirstLastPara="1" wrap="square" lIns="0" tIns="91425" rIns="0" bIns="91425" anchor="b" anchorCtr="0">
            <a:normAutofit/>
          </a:bodyPr>
          <a:lstStyle>
            <a:lvl1pPr lvl="0">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1pPr>
            <a:lvl2pPr lvl="1">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2pPr>
            <a:lvl3pPr lvl="2">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3pPr>
            <a:lvl4pPr lvl="3">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4pPr>
            <a:lvl5pPr lvl="4">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5pPr>
            <a:lvl6pPr lvl="5">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6pPr>
            <a:lvl7pPr lvl="6">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7pPr>
            <a:lvl8pPr lvl="7">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8pPr>
            <a:lvl9pPr lvl="8">
              <a:lnSpc>
                <a:spcPct val="75000"/>
              </a:lnSpc>
              <a:spcBef>
                <a:spcPts val="0"/>
              </a:spcBef>
              <a:spcAft>
                <a:spcPts val="0"/>
              </a:spcAft>
              <a:buClr>
                <a:schemeClr val="lt1"/>
              </a:buClr>
              <a:buSzPts val="3000"/>
              <a:buFont typeface="Bodoni Moda ExtraBold"/>
              <a:buNone/>
              <a:defRPr sz="3000">
                <a:solidFill>
                  <a:schemeClr val="lt1"/>
                </a:solidFill>
                <a:latin typeface="Bodoni Moda ExtraBold"/>
                <a:ea typeface="Bodoni Moda ExtraBold"/>
                <a:cs typeface="Bodoni Moda ExtraBold"/>
                <a:sym typeface="Bodoni Moda ExtraBold"/>
              </a:defRPr>
            </a:lvl9pPr>
          </a:lstStyle>
          <a:p>
            <a:endParaRPr/>
          </a:p>
        </p:txBody>
      </p:sp>
      <p:sp>
        <p:nvSpPr>
          <p:cNvPr id="202" name="Google Shape;202;p36"/>
          <p:cNvSpPr txBox="1">
            <a:spLocks noGrp="1"/>
          </p:cNvSpPr>
          <p:nvPr>
            <p:ph type="body" idx="1"/>
          </p:nvPr>
        </p:nvSpPr>
        <p:spPr>
          <a:xfrm>
            <a:off x="457200" y="915600"/>
            <a:ext cx="5709600" cy="36534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2"/>
              </a:buClr>
              <a:buSzPts val="1400"/>
              <a:buFont typeface="Georgia"/>
              <a:buChar char="•"/>
              <a:defRPr>
                <a:solidFill>
                  <a:schemeClr val="dk2"/>
                </a:solidFill>
                <a:latin typeface="Georgia"/>
                <a:ea typeface="Georgia"/>
                <a:cs typeface="Georgia"/>
                <a:sym typeface="Georgia"/>
              </a:defRPr>
            </a:lvl1pPr>
            <a:lvl2pPr marL="914400" lvl="1"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2pPr>
            <a:lvl3pPr marL="1371600" lvl="2"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3pPr>
            <a:lvl4pPr marL="1828800" lvl="3"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4pPr>
            <a:lvl5pPr marL="2286000" lvl="4"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5pPr>
            <a:lvl6pPr marL="2743200" lvl="5"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6pPr>
            <a:lvl7pPr marL="3200400" lvl="6"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7pPr>
            <a:lvl8pPr marL="3657600" lvl="7" indent="-317500">
              <a:lnSpc>
                <a:spcPct val="100000"/>
              </a:lnSpc>
              <a:spcBef>
                <a:spcPts val="800"/>
              </a:spcBef>
              <a:spcAft>
                <a:spcPts val="0"/>
              </a:spcAft>
              <a:buClr>
                <a:schemeClr val="dk2"/>
              </a:buClr>
              <a:buSzPts val="1400"/>
              <a:buFont typeface="Georgia"/>
              <a:buChar char="•"/>
              <a:defRPr>
                <a:solidFill>
                  <a:schemeClr val="dk2"/>
                </a:solidFill>
                <a:latin typeface="Georgia"/>
                <a:ea typeface="Georgia"/>
                <a:cs typeface="Georgia"/>
                <a:sym typeface="Georgia"/>
              </a:defRPr>
            </a:lvl8pPr>
            <a:lvl9pPr marL="4114800" lvl="8" indent="-317500">
              <a:lnSpc>
                <a:spcPct val="100000"/>
              </a:lnSpc>
              <a:spcBef>
                <a:spcPts val="800"/>
              </a:spcBef>
              <a:spcAft>
                <a:spcPts val="800"/>
              </a:spcAft>
              <a:buClr>
                <a:schemeClr val="dk2"/>
              </a:buClr>
              <a:buSzPts val="1400"/>
              <a:buFont typeface="Georgia"/>
              <a:buChar char="•"/>
              <a:defRPr>
                <a:solidFill>
                  <a:schemeClr val="dk2"/>
                </a:solidFill>
                <a:latin typeface="Georgia"/>
                <a:ea typeface="Georgia"/>
                <a:cs typeface="Georgia"/>
                <a:sym typeface="Georgia"/>
              </a:defRPr>
            </a:lvl9pPr>
          </a:lstStyle>
          <a:p>
            <a:endParaRPr/>
          </a:p>
        </p:txBody>
      </p:sp>
      <p:cxnSp>
        <p:nvCxnSpPr>
          <p:cNvPr id="203" name="Google Shape;203;p36"/>
          <p:cNvCxnSpPr/>
          <p:nvPr/>
        </p:nvCxnSpPr>
        <p:spPr>
          <a:xfrm>
            <a:off x="224675" y="224675"/>
            <a:ext cx="8694900" cy="0"/>
          </a:xfrm>
          <a:prstGeom prst="straightConnector1">
            <a:avLst/>
          </a:prstGeom>
          <a:noFill/>
          <a:ln w="9525" cap="flat" cmpd="sng">
            <a:solidFill>
              <a:schemeClr val="dk2"/>
            </a:solidFill>
            <a:prstDash val="solid"/>
            <a:round/>
            <a:headEnd type="none" w="med" len="med"/>
            <a:tailEnd type="none" w="med" len="med"/>
          </a:ln>
        </p:spPr>
      </p:cxnSp>
      <p:cxnSp>
        <p:nvCxnSpPr>
          <p:cNvPr id="204" name="Google Shape;204;p36"/>
          <p:cNvCxnSpPr/>
          <p:nvPr/>
        </p:nvCxnSpPr>
        <p:spPr>
          <a:xfrm>
            <a:off x="224675" y="4915825"/>
            <a:ext cx="8694900" cy="0"/>
          </a:xfrm>
          <a:prstGeom prst="straightConnector1">
            <a:avLst/>
          </a:prstGeom>
          <a:noFill/>
          <a:ln w="9525" cap="flat" cmpd="sng">
            <a:solidFill>
              <a:schemeClr val="dk2"/>
            </a:solidFill>
            <a:prstDash val="solid"/>
            <a:round/>
            <a:headEnd type="none" w="med" len="med"/>
            <a:tailEnd type="none" w="med" len="med"/>
          </a:ln>
        </p:spPr>
      </p:cxnSp>
      <p:pic>
        <p:nvPicPr>
          <p:cNvPr id="6" name="Picture 3" descr="File:C-DAC LogoTransp.png - Wikipedia"/>
          <p:cNvPicPr>
            <a:picLocks noChangeAspect="1" noChangeArrowheads="1"/>
          </p:cNvPicPr>
          <p:nvPr userDrawn="1"/>
        </p:nvPicPr>
        <p:blipFill>
          <a:blip r:embed="rId21"/>
          <a:srcRect/>
          <a:stretch>
            <a:fillRect/>
          </a:stretch>
        </p:blipFill>
        <p:spPr bwMode="auto">
          <a:xfrm>
            <a:off x="7677150" y="38100"/>
            <a:ext cx="1390650" cy="1009650"/>
          </a:xfrm>
          <a:prstGeom prst="rect">
            <a:avLst/>
          </a:prstGeom>
          <a:noFill/>
          <a:ln w="9525">
            <a:noFill/>
            <a:miter lim="800000"/>
            <a:headEnd/>
            <a:tailEnd/>
          </a:ln>
        </p:spPr>
      </p:pic>
      <p:pic>
        <p:nvPicPr>
          <p:cNvPr id="7" name="Picture 4" descr="ITEC_new-removebg.png"/>
          <p:cNvPicPr>
            <a:picLocks noChangeAspect="1" noChangeArrowheads="1"/>
          </p:cNvPicPr>
          <p:nvPr userDrawn="1"/>
        </p:nvPicPr>
        <p:blipFill>
          <a:blip r:embed="rId22"/>
          <a:srcRect/>
          <a:stretch>
            <a:fillRect/>
          </a:stretch>
        </p:blipFill>
        <p:spPr bwMode="auto">
          <a:xfrm>
            <a:off x="76200" y="65172"/>
            <a:ext cx="1066800" cy="1059782"/>
          </a:xfrm>
          <a:prstGeom prst="rect">
            <a:avLst/>
          </a:prstGeom>
          <a:noFill/>
          <a:ln w="9525">
            <a:noFill/>
            <a:miter lim="800000"/>
            <a:headEnd/>
            <a:tailEnd/>
          </a:ln>
        </p:spPr>
      </p:pic>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3" r:id="rId12"/>
    <p:sldLayoutId id="2147483694" r:id="rId13"/>
    <p:sldLayoutId id="2147483695" r:id="rId14"/>
    <p:sldLayoutId id="2147483696" r:id="rId15"/>
    <p:sldLayoutId id="2147483697" r:id="rId16"/>
    <p:sldLayoutId id="2147483698" r:id="rId17"/>
    <p:sldLayoutId id="2147483702" r:id="rId18"/>
    <p:sldLayoutId id="2147483703" r:id="rId19"/>
  </p:sldLayoutIdLst>
  <p:timing>
    <p:tnLst>
      <p:par>
        <p:cTn id="1" dur="indefinite" restart="never" nodeType="tmRoot"/>
      </p:par>
    </p:tnLst>
  </p:timing>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1" pos="288">
          <p15:clr>
            <a:srgbClr val="E46962"/>
          </p15:clr>
        </p15:guide>
        <p15:guide id="2" orient="horz" pos="577">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hyperlink" Target="https://www.leewayhertz.com/generative-ai-use-cases-and-applications/"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hyperlink" Target="https://www.legalmation.com/" TargetMode="Externa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1143000" y="222637"/>
            <a:ext cx="6347410" cy="4736742"/>
          </a:xfrm>
          <a:prstGeom prst="rect">
            <a:avLst/>
          </a:prstGeom>
        </p:spPr>
      </p:pic>
      <p:sp>
        <p:nvSpPr>
          <p:cNvPr id="301" name="Google Shape;301;p56" descr="presentation_title"/>
          <p:cNvSpPr txBox="1">
            <a:spLocks noGrp="1"/>
          </p:cNvSpPr>
          <p:nvPr>
            <p:ph type="ctrTitle"/>
          </p:nvPr>
        </p:nvSpPr>
        <p:spPr>
          <a:xfrm>
            <a:off x="1500146" y="3262932"/>
            <a:ext cx="6101301" cy="20526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s" sz="3700" b="1" dirty="0">
                <a:solidFill>
                  <a:srgbClr val="FFC000"/>
                </a:solidFill>
                <a:latin typeface="Bodoni Moda"/>
                <a:ea typeface="Bodoni Moda"/>
                <a:cs typeface="Bodoni Moda"/>
                <a:sym typeface="Bodoni Moda"/>
              </a:rPr>
              <a:t>Impacto de</a:t>
            </a:r>
            <a:r>
              <a:rPr lang="es" sz="3700" b="1" dirty="0" smtClean="0">
                <a:solidFill>
                  <a:srgbClr val="FFC000"/>
                </a:solidFill>
                <a:latin typeface="Bodoni Moda"/>
                <a:ea typeface="Bodoni Moda"/>
                <a:cs typeface="Bodoni Moda"/>
                <a:sym typeface="Bodoni Moda"/>
              </a:rPr>
              <a:t> Inteligencia </a:t>
            </a:r>
            <a:r>
              <a:rPr lang="en" sz="3700" b="1" dirty="0" smtClean="0">
                <a:solidFill>
                  <a:srgbClr val="FFC000"/>
                </a:solidFill>
                <a:latin typeface="Bodoni Moda"/>
                <a:ea typeface="Bodoni Moda"/>
                <a:cs typeface="Bodoni Moda"/>
                <a:sym typeface="Bodoni Moda"/>
              </a:rPr>
              <a:t/>
            </a:r>
            <a:br>
              <a:rPr lang="en" sz="3700" b="1" dirty="0" smtClean="0">
                <a:solidFill>
                  <a:srgbClr val="FFC000"/>
                </a:solidFill>
                <a:latin typeface="Bodoni Moda"/>
                <a:ea typeface="Bodoni Moda"/>
                <a:cs typeface="Bodoni Moda"/>
                <a:sym typeface="Bodoni Moda"/>
              </a:rPr>
            </a:br>
            <a:r>
              <a:rPr lang="es" sz="3700" b="1" dirty="0" smtClean="0">
                <a:solidFill>
                  <a:srgbClr val="FFC000"/>
                </a:solidFill>
                <a:latin typeface="Bodoni Moda"/>
                <a:ea typeface="Bodoni Moda"/>
                <a:cs typeface="Bodoni Moda"/>
                <a:sym typeface="Bodoni Moda"/>
              </a:rPr>
              <a:t>artificial </a:t>
            </a:r>
            <a:r>
              <a:rPr lang="es" sz="3700" b="1" dirty="0">
                <a:solidFill>
                  <a:srgbClr val="FFC000"/>
                </a:solidFill>
                <a:latin typeface="Bodoni Moda"/>
                <a:ea typeface="Bodoni Moda"/>
                <a:cs typeface="Bodoni Moda"/>
                <a:sym typeface="Bodoni Moda"/>
              </a:rPr>
              <a:t>en el sistema jurídico</a:t>
            </a:r>
            <a:endParaRPr sz="3700" b="1" dirty="0">
              <a:solidFill>
                <a:srgbClr val="FFC000"/>
              </a:solidFill>
              <a:latin typeface="Bodoni Moda"/>
              <a:ea typeface="Bodoni Moda"/>
              <a:cs typeface="Bodoni Moda"/>
              <a:sym typeface="Bodoni Moda"/>
            </a:endParaRPr>
          </a:p>
        </p:txBody>
      </p:sp>
      <p:sp>
        <p:nvSpPr>
          <p:cNvPr id="303" name="Google Shape;303;p56"/>
          <p:cNvSpPr/>
          <p:nvPr/>
        </p:nvSpPr>
        <p:spPr>
          <a:xfrm>
            <a:off x="570225" y="11710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pic>
        <p:nvPicPr>
          <p:cNvPr id="5" name="Picture 4" descr="ITEC_new-removebg.png"/>
          <p:cNvPicPr>
            <a:picLocks noChangeAspect="1" noChangeArrowheads="1"/>
          </p:cNvPicPr>
          <p:nvPr/>
        </p:nvPicPr>
        <p:blipFill>
          <a:blip r:embed="rId4"/>
          <a:srcRect/>
          <a:stretch>
            <a:fillRect/>
          </a:stretch>
        </p:blipFill>
        <p:spPr bwMode="auto">
          <a:xfrm>
            <a:off x="76200" y="65172"/>
            <a:ext cx="1066800" cy="105978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36428" y="812027"/>
            <a:ext cx="7782900" cy="572700"/>
          </a:xfrm>
        </p:spPr>
        <p:txBody>
          <a:bodyPr>
            <a:normAutofit fontScale="90000"/>
          </a:bodyPr>
          <a:lstStyle/>
          <a:p>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s" dirty="0"/>
              <a:t> </a:t>
            </a:r>
            <a:r>
              <a:rPr lang="es" dirty="0" smtClean="0"/>
              <a:t>Resolución </a:t>
            </a:r>
            <a:r>
              <a:rPr lang="es" dirty="0"/>
              <a:t>de casos basada en análisis predictivo</a:t>
            </a:r>
            <a:r>
              <a:rPr lang="en-US" dirty="0"/>
              <a:t/>
            </a:r>
            <a:br>
              <a:rPr lang="en-US" dirty="0"/>
            </a:br>
            <a:endParaRPr lang="es-CO" dirty="0"/>
          </a:p>
        </p:txBody>
      </p:sp>
      <p:sp>
        <p:nvSpPr>
          <p:cNvPr id="4" name="Text Placeholder 3"/>
          <p:cNvSpPr>
            <a:spLocks noGrp="1"/>
          </p:cNvSpPr>
          <p:nvPr>
            <p:ph type="body" idx="1"/>
          </p:nvPr>
        </p:nvSpPr>
        <p:spPr>
          <a:xfrm>
            <a:off x="457199" y="915600"/>
            <a:ext cx="8376699" cy="3653400"/>
          </a:xfrm>
        </p:spPr>
        <p:txBody>
          <a:bodyPr>
            <a:noAutofit/>
          </a:bodyPr>
          <a:lstStyle/>
          <a:p>
            <a:r>
              <a:rPr lang="es" sz="2000" dirty="0"/>
              <a:t>Uno de los mayores problemas que enfrenta el poder judicial es la gran cantidad de casos pendientes y la escasez de jueces para tomar decisiones sobre esas mociones.</a:t>
            </a:r>
            <a:endParaRPr lang="en-US" sz="2000" dirty="0" smtClean="0"/>
          </a:p>
          <a:p>
            <a:endParaRPr lang="en-US" sz="2000" dirty="0"/>
          </a:p>
          <a:p>
            <a:r>
              <a:rPr lang="es" sz="2000" dirty="0" smtClean="0"/>
              <a:t>Para </a:t>
            </a:r>
            <a:r>
              <a:rPr lang="es" sz="2000" dirty="0"/>
              <a:t>resolver estos problemas, los tribunales pueden aplicar análisis predictivo y visualización para mostrar los resultados probables de una demanda a las partes litigantes, de modo que las partes opten por un acuerdo extrajudicial entre ellas.</a:t>
            </a:r>
            <a:endParaRPr lang="en-US" sz="2000" dirty="0" smtClean="0"/>
          </a:p>
          <a:p>
            <a:endParaRPr lang="en-US" sz="2000" dirty="0"/>
          </a:p>
          <a:p>
            <a:r>
              <a:rPr lang="es" sz="2000" dirty="0" smtClean="0"/>
              <a:t>Esto </a:t>
            </a:r>
            <a:r>
              <a:rPr lang="es" sz="2000" dirty="0"/>
              <a:t>ayudará a las partes a evitar procedimientos judiciales largos y complicados y también ahorrará tiempo al tribunal.</a:t>
            </a:r>
            <a:endParaRPr lang="es-CO" sz="2000" dirty="0"/>
          </a:p>
        </p:txBody>
      </p:sp>
    </p:spTree>
    <p:extLst>
      <p:ext uri="{BB962C8B-B14F-4D97-AF65-F5344CB8AC3E}">
        <p14:creationId xmlns:p14="http://schemas.microsoft.com/office/powerpoint/2010/main" val="1527540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8233" y="629250"/>
            <a:ext cx="7782900" cy="572700"/>
          </a:xfrm>
        </p:spPr>
        <p:txBody>
          <a:bodyPr>
            <a:normAutofit fontScale="90000"/>
          </a:bodyPr>
          <a:lstStyle/>
          <a:p>
            <a:r>
              <a:rPr lang="es" b="1" dirty="0"/>
              <a:t>Interacción con el cliente e informes:</a:t>
            </a:r>
            <a:r>
              <a:rPr lang="en-US" dirty="0"/>
              <a:t/>
            </a:r>
            <a:br>
              <a:rPr lang="en-US" dirty="0"/>
            </a:br>
            <a:endParaRPr lang="es-CO" dirty="0"/>
          </a:p>
        </p:txBody>
      </p:sp>
      <p:sp>
        <p:nvSpPr>
          <p:cNvPr id="3" name="Text Placeholder 2"/>
          <p:cNvSpPr>
            <a:spLocks noGrp="1"/>
          </p:cNvSpPr>
          <p:nvPr>
            <p:ph type="body" idx="1"/>
          </p:nvPr>
        </p:nvSpPr>
        <p:spPr>
          <a:xfrm>
            <a:off x="815009" y="1575558"/>
            <a:ext cx="7764448" cy="3653400"/>
          </a:xfrm>
        </p:spPr>
        <p:txBody>
          <a:bodyPr>
            <a:normAutofit/>
          </a:bodyPr>
          <a:lstStyle/>
          <a:p>
            <a:pPr fontAlgn="base"/>
            <a:r>
              <a:rPr lang="es" sz="2000" dirty="0" smtClean="0"/>
              <a:t>Genere </a:t>
            </a:r>
            <a:r>
              <a:rPr lang="es" sz="2000" dirty="0"/>
              <a:t>informes legales personalizados de forma automática, brindando a los clientes información detallada y personalizada.</a:t>
            </a:r>
          </a:p>
          <a:p>
            <a:pPr fontAlgn="base"/>
            <a:r>
              <a:rPr lang="es" sz="2000" dirty="0"/>
              <a:t>Ofrezca soporte al cliente para consultas legales básicas y actualizaciones de casos, mejorando el servicio y la satisfacción del cliente.</a:t>
            </a:r>
          </a:p>
          <a:p>
            <a:pPr fontAlgn="base"/>
            <a:r>
              <a:rPr lang="es" sz="2000" dirty="0"/>
              <a:t>Facilitar una comunicación adecuada para mantener actualizaciones periódicas y el compromiso con los clientes.</a:t>
            </a:r>
          </a:p>
          <a:p>
            <a:endParaRPr lang="es-CO" sz="2000" dirty="0"/>
          </a:p>
        </p:txBody>
      </p:sp>
    </p:spTree>
    <p:extLst>
      <p:ext uri="{BB962C8B-B14F-4D97-AF65-F5344CB8AC3E}">
        <p14:creationId xmlns:p14="http://schemas.microsoft.com/office/powerpoint/2010/main" val="259508578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28"/>
        <p:cNvGrpSpPr/>
        <p:nvPr/>
      </p:nvGrpSpPr>
      <p:grpSpPr>
        <a:xfrm>
          <a:off x="0" y="0"/>
          <a:ext cx="0" cy="0"/>
          <a:chOff x="0" y="0"/>
          <a:chExt cx="0" cy="0"/>
        </a:xfrm>
      </p:grpSpPr>
      <p:sp>
        <p:nvSpPr>
          <p:cNvPr id="329" name="Google Shape;329;p59" descr="header_0"/>
          <p:cNvSpPr txBox="1">
            <a:spLocks noGrp="1"/>
          </p:cNvSpPr>
          <p:nvPr>
            <p:ph type="subTitle" idx="4294967295"/>
          </p:nvPr>
        </p:nvSpPr>
        <p:spPr>
          <a:xfrm>
            <a:off x="348525" y="1590261"/>
            <a:ext cx="2509500" cy="456064"/>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a:solidFill>
                  <a:schemeClr val="lt1"/>
                </a:solidFill>
              </a:rPr>
              <a:t>Reducir el tiempo de los trámites legales</a:t>
            </a:r>
            <a:endParaRPr sz="1200" b="1">
              <a:solidFill>
                <a:schemeClr val="lt1"/>
              </a:solidFill>
            </a:endParaRPr>
          </a:p>
        </p:txBody>
      </p:sp>
      <p:sp>
        <p:nvSpPr>
          <p:cNvPr id="330" name="Google Shape;330;p59" descr="header_1"/>
          <p:cNvSpPr txBox="1">
            <a:spLocks noGrp="1"/>
          </p:cNvSpPr>
          <p:nvPr>
            <p:ph type="subTitle" idx="4294967295"/>
          </p:nvPr>
        </p:nvSpPr>
        <p:spPr>
          <a:xfrm>
            <a:off x="3264850" y="1629814"/>
            <a:ext cx="2509500" cy="6015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dirty="0">
                <a:solidFill>
                  <a:schemeClr val="lt1"/>
                </a:solidFill>
              </a:rPr>
              <a:t>Detección Temprana de Riesgos</a:t>
            </a:r>
            <a:endParaRPr sz="1200" b="1" dirty="0">
              <a:solidFill>
                <a:schemeClr val="lt1"/>
              </a:solidFill>
            </a:endParaRPr>
          </a:p>
        </p:txBody>
      </p:sp>
      <p:sp>
        <p:nvSpPr>
          <p:cNvPr id="331" name="Google Shape;331;p59" descr="header_2"/>
          <p:cNvSpPr txBox="1">
            <a:spLocks noGrp="1"/>
          </p:cNvSpPr>
          <p:nvPr>
            <p:ph type="subTitle" idx="4294967295"/>
          </p:nvPr>
        </p:nvSpPr>
        <p:spPr>
          <a:xfrm>
            <a:off x="6181150" y="1590261"/>
            <a:ext cx="2509500" cy="6015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dirty="0">
                <a:solidFill>
                  <a:schemeClr val="lt1"/>
                </a:solidFill>
              </a:rPr>
              <a:t>Mejorar las relaciones con los clientes</a:t>
            </a:r>
            <a:endParaRPr sz="1200" b="1" dirty="0">
              <a:solidFill>
                <a:schemeClr val="lt1"/>
              </a:solidFill>
            </a:endParaRPr>
          </a:p>
        </p:txBody>
      </p:sp>
      <p:sp>
        <p:nvSpPr>
          <p:cNvPr id="332" name="Google Shape;332;p59" descr="detail_0"/>
          <p:cNvSpPr txBox="1">
            <a:spLocks noGrp="1"/>
          </p:cNvSpPr>
          <p:nvPr>
            <p:ph type="body" idx="1"/>
          </p:nvPr>
        </p:nvSpPr>
        <p:spPr>
          <a:xfrm>
            <a:off x="348525" y="2367851"/>
            <a:ext cx="2617312" cy="2256900"/>
          </a:xfrm>
          <a:prstGeom prst="rect">
            <a:avLst/>
          </a:prstGeom>
        </p:spPr>
        <p:txBody>
          <a:bodyPr spcFirstLastPara="1" wrap="square" lIns="0" tIns="91425" rIns="0" bIns="91425" anchor="t" anchorCtr="0">
            <a:noAutofit/>
          </a:bodyPr>
          <a:lstStyle/>
          <a:p>
            <a:pPr marL="0" lvl="0" indent="0" algn="l" rtl="0">
              <a:lnSpc>
                <a:spcPct val="150000"/>
              </a:lnSpc>
              <a:spcBef>
                <a:spcPts val="0"/>
              </a:spcBef>
              <a:spcAft>
                <a:spcPts val="1000"/>
              </a:spcAft>
              <a:buNone/>
            </a:pPr>
            <a:r>
              <a:rPr lang="es" sz="1200" dirty="0">
                <a:solidFill>
                  <a:schemeClr val="lt1"/>
                </a:solidFill>
              </a:rPr>
              <a:t>La IA puede agilizar diversos procesos legales, reduciendo significativamente el tiempo necesario para tareas como la revisión de documentos y la investigación jurídica. La automatización de tareas rutinarias permite a los profesionales del derecho centrarse en cuestiones más complejas.</a:t>
            </a:r>
            <a:endParaRPr sz="1200" dirty="0">
              <a:solidFill>
                <a:schemeClr val="lt1"/>
              </a:solidFill>
            </a:endParaRPr>
          </a:p>
        </p:txBody>
      </p:sp>
      <p:sp>
        <p:nvSpPr>
          <p:cNvPr id="333" name="Google Shape;333;p59" descr="detail_1"/>
          <p:cNvSpPr txBox="1">
            <a:spLocks noGrp="1"/>
          </p:cNvSpPr>
          <p:nvPr>
            <p:ph type="body" idx="1"/>
          </p:nvPr>
        </p:nvSpPr>
        <p:spPr>
          <a:xfrm>
            <a:off x="3264850" y="2367851"/>
            <a:ext cx="2746336" cy="2256900"/>
          </a:xfrm>
          <a:prstGeom prst="rect">
            <a:avLst/>
          </a:prstGeom>
        </p:spPr>
        <p:txBody>
          <a:bodyPr spcFirstLastPara="1" wrap="square" lIns="0" tIns="91425" rIns="0" bIns="91425" anchor="t" anchorCtr="0">
            <a:noAutofit/>
          </a:bodyPr>
          <a:lstStyle/>
          <a:p>
            <a:pPr marL="0" lvl="0" indent="0" algn="l" rtl="0">
              <a:lnSpc>
                <a:spcPct val="150000"/>
              </a:lnSpc>
              <a:spcBef>
                <a:spcPts val="0"/>
              </a:spcBef>
              <a:spcAft>
                <a:spcPts val="1000"/>
              </a:spcAft>
              <a:buNone/>
            </a:pPr>
            <a:r>
              <a:rPr lang="es" sz="1200" dirty="0">
                <a:solidFill>
                  <a:schemeClr val="lt1"/>
                </a:solidFill>
              </a:rPr>
              <a:t>Las herramientas de inteligencia artificial pueden analizar grandes cantidades de datos legales para identificar riesgos y desafíos potenciales en las primeras etapas del proceso legal. Este enfoque proactivo permite a los abogados abordar los problemas antes de que se agraven, mejorando los resultados.</a:t>
            </a:r>
            <a:endParaRPr sz="1200" dirty="0">
              <a:solidFill>
                <a:schemeClr val="lt1"/>
              </a:solidFill>
            </a:endParaRPr>
          </a:p>
        </p:txBody>
      </p:sp>
      <p:sp>
        <p:nvSpPr>
          <p:cNvPr id="334" name="Google Shape;334;p59" descr="detail_2"/>
          <p:cNvSpPr txBox="1">
            <a:spLocks noGrp="1"/>
          </p:cNvSpPr>
          <p:nvPr>
            <p:ph type="body" idx="1"/>
          </p:nvPr>
        </p:nvSpPr>
        <p:spPr>
          <a:xfrm>
            <a:off x="6181150" y="2367851"/>
            <a:ext cx="2867434" cy="2256900"/>
          </a:xfrm>
          <a:prstGeom prst="rect">
            <a:avLst/>
          </a:prstGeom>
        </p:spPr>
        <p:txBody>
          <a:bodyPr spcFirstLastPara="1" wrap="square" lIns="0" tIns="91425" rIns="0" bIns="91425" anchor="t" anchorCtr="0">
            <a:noAutofit/>
          </a:bodyPr>
          <a:lstStyle/>
          <a:p>
            <a:pPr marL="0" lvl="0" indent="0" algn="l" rtl="0">
              <a:lnSpc>
                <a:spcPct val="150000"/>
              </a:lnSpc>
              <a:spcBef>
                <a:spcPts val="0"/>
              </a:spcBef>
              <a:spcAft>
                <a:spcPts val="1000"/>
              </a:spcAft>
              <a:buNone/>
            </a:pPr>
            <a:r>
              <a:rPr lang="es" sz="1200" dirty="0">
                <a:solidFill>
                  <a:schemeClr val="lt1"/>
                </a:solidFill>
              </a:rPr>
              <a:t>Al automatizar las tareas mundanas, los abogados pueden dedicar más tiempo a la interacción con el cliente, mejorando la comunicación y el servicio. La IA también puede proporcionar a los clientes actualizaciones e información oportuna, fomentando la confianza y la satisfacción.</a:t>
            </a:r>
            <a:endParaRPr sz="1200" dirty="0">
              <a:solidFill>
                <a:schemeClr val="lt1"/>
              </a:solidFill>
            </a:endParaRPr>
          </a:p>
        </p:txBody>
      </p:sp>
      <p:sp>
        <p:nvSpPr>
          <p:cNvPr id="335" name="Google Shape;335;p59" descr="title"/>
          <p:cNvSpPr txBox="1">
            <a:spLocks noGrp="1"/>
          </p:cNvSpPr>
          <p:nvPr>
            <p:ph type="title"/>
          </p:nvPr>
        </p:nvSpPr>
        <p:spPr>
          <a:xfrm>
            <a:off x="411450" y="900419"/>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300" b="1" dirty="0">
                <a:latin typeface="Bodoni Moda"/>
                <a:ea typeface="Bodoni Moda"/>
                <a:cs typeface="Bodoni Moda"/>
                <a:sym typeface="Bodoni Moda"/>
              </a:rPr>
              <a:t>Cómo la IA puede aportar reformas al sistema legal</a:t>
            </a:r>
            <a:endParaRPr sz="2300" b="1" dirty="0">
              <a:solidFill>
                <a:schemeClr val="lt1"/>
              </a:solidFill>
              <a:latin typeface="Bodoni Moda"/>
              <a:ea typeface="Bodoni Moda"/>
              <a:cs typeface="Bodoni Moda"/>
              <a:sym typeface="Bodoni Moda"/>
            </a:endParaRPr>
          </a:p>
        </p:txBody>
      </p:sp>
      <p:sp>
        <p:nvSpPr>
          <p:cNvPr id="339" name="Google Shape;339;p59"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Reformas</a:t>
            </a:r>
            <a:endParaRPr sz="1000" b="1">
              <a:solidFill>
                <a:schemeClr val="accent1"/>
              </a:solidFill>
              <a:latin typeface="Noto Sans"/>
              <a:ea typeface="Noto Sans"/>
              <a:cs typeface="Noto Sans"/>
              <a:sym typeface="Noto Sans"/>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59"/>
        <p:cNvGrpSpPr/>
        <p:nvPr/>
      </p:nvGrpSpPr>
      <p:grpSpPr>
        <a:xfrm>
          <a:off x="0" y="0"/>
          <a:ext cx="0" cy="0"/>
          <a:chOff x="0" y="0"/>
          <a:chExt cx="0" cy="0"/>
        </a:xfrm>
      </p:grpSpPr>
      <p:cxnSp>
        <p:nvCxnSpPr>
          <p:cNvPr id="360" name="Google Shape;360;p61"/>
          <p:cNvCxnSpPr/>
          <p:nvPr/>
        </p:nvCxnSpPr>
        <p:spPr>
          <a:xfrm>
            <a:off x="222800" y="1388100"/>
            <a:ext cx="8695500" cy="0"/>
          </a:xfrm>
          <a:prstGeom prst="straightConnector1">
            <a:avLst/>
          </a:prstGeom>
          <a:noFill/>
          <a:ln w="9525" cap="flat" cmpd="sng">
            <a:solidFill>
              <a:schemeClr val="accent1"/>
            </a:solidFill>
            <a:prstDash val="solid"/>
            <a:round/>
            <a:headEnd type="none" w="med" len="med"/>
            <a:tailEnd type="none" w="med" len="med"/>
          </a:ln>
        </p:spPr>
      </p:cxnSp>
      <p:sp>
        <p:nvSpPr>
          <p:cNvPr id="361" name="Google Shape;361;p61" descr="header_0"/>
          <p:cNvSpPr txBox="1"/>
          <p:nvPr/>
        </p:nvSpPr>
        <p:spPr>
          <a:xfrm>
            <a:off x="348525" y="1382500"/>
            <a:ext cx="1968600" cy="6699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1"/>
                </a:solidFill>
                <a:latin typeface="Noto Sans"/>
                <a:ea typeface="Noto Sans"/>
                <a:cs typeface="Noto Sans"/>
                <a:sym typeface="Noto Sans"/>
              </a:rPr>
              <a:t>Revisión de documento</a:t>
            </a:r>
            <a:endParaRPr sz="1200" b="1">
              <a:solidFill>
                <a:schemeClr val="accent1"/>
              </a:solidFill>
              <a:latin typeface="Noto Sans"/>
              <a:ea typeface="Noto Sans"/>
              <a:cs typeface="Noto Sans"/>
              <a:sym typeface="Noto Sans"/>
            </a:endParaRPr>
          </a:p>
        </p:txBody>
      </p:sp>
      <p:sp>
        <p:nvSpPr>
          <p:cNvPr id="362" name="Google Shape;362;p61" descr="header_1"/>
          <p:cNvSpPr txBox="1"/>
          <p:nvPr/>
        </p:nvSpPr>
        <p:spPr>
          <a:xfrm>
            <a:off x="2472428" y="1382500"/>
            <a:ext cx="1968600" cy="6699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800"/>
              </a:spcAft>
              <a:buNone/>
            </a:pPr>
            <a:r>
              <a:rPr lang="es" sz="1200" b="1">
                <a:solidFill>
                  <a:schemeClr val="accent1"/>
                </a:solidFill>
                <a:latin typeface="Noto Sans"/>
                <a:ea typeface="Noto Sans"/>
                <a:cs typeface="Noto Sans"/>
                <a:sym typeface="Noto Sans"/>
              </a:rPr>
              <a:t>Resumen</a:t>
            </a:r>
            <a:endParaRPr sz="1200" b="1">
              <a:solidFill>
                <a:schemeClr val="accent1"/>
              </a:solidFill>
              <a:latin typeface="Noto Sans"/>
              <a:ea typeface="Noto Sans"/>
              <a:cs typeface="Noto Sans"/>
              <a:sym typeface="Noto Sans"/>
            </a:endParaRPr>
          </a:p>
        </p:txBody>
      </p:sp>
      <p:sp>
        <p:nvSpPr>
          <p:cNvPr id="363" name="Google Shape;363;p61" descr="header_2"/>
          <p:cNvSpPr txBox="1"/>
          <p:nvPr/>
        </p:nvSpPr>
        <p:spPr>
          <a:xfrm>
            <a:off x="4596331" y="1382500"/>
            <a:ext cx="1968600" cy="6699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800"/>
              </a:spcAft>
              <a:buNone/>
            </a:pPr>
            <a:r>
              <a:rPr lang="es" sz="1200" b="1">
                <a:solidFill>
                  <a:schemeClr val="accent1"/>
                </a:solidFill>
                <a:latin typeface="Noto Sans"/>
                <a:ea typeface="Noto Sans"/>
                <a:cs typeface="Noto Sans"/>
                <a:sym typeface="Noto Sans"/>
              </a:rPr>
              <a:t>Tareas administrativas</a:t>
            </a:r>
            <a:endParaRPr sz="1200" b="1">
              <a:solidFill>
                <a:schemeClr val="accent1"/>
              </a:solidFill>
              <a:latin typeface="Noto Sans"/>
              <a:ea typeface="Noto Sans"/>
              <a:cs typeface="Noto Sans"/>
              <a:sym typeface="Noto Sans"/>
            </a:endParaRPr>
          </a:p>
        </p:txBody>
      </p:sp>
      <p:sp>
        <p:nvSpPr>
          <p:cNvPr id="364" name="Google Shape;364;p61" descr="header_3"/>
          <p:cNvSpPr txBox="1"/>
          <p:nvPr/>
        </p:nvSpPr>
        <p:spPr>
          <a:xfrm>
            <a:off x="6720251" y="1382500"/>
            <a:ext cx="1968600" cy="6699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800"/>
              </a:spcAft>
              <a:buNone/>
            </a:pPr>
            <a:r>
              <a:rPr lang="es" sz="1200" b="1">
                <a:solidFill>
                  <a:schemeClr val="accent1"/>
                </a:solidFill>
                <a:latin typeface="Noto Sans"/>
                <a:ea typeface="Noto Sans"/>
                <a:cs typeface="Noto Sans"/>
                <a:sym typeface="Noto Sans"/>
              </a:rPr>
              <a:t>Investigación legal</a:t>
            </a:r>
            <a:endParaRPr sz="1200" b="1">
              <a:solidFill>
                <a:schemeClr val="accent1"/>
              </a:solidFill>
              <a:latin typeface="Noto Sans"/>
              <a:ea typeface="Noto Sans"/>
              <a:cs typeface="Noto Sans"/>
              <a:sym typeface="Noto Sans"/>
            </a:endParaRPr>
          </a:p>
        </p:txBody>
      </p:sp>
      <p:sp>
        <p:nvSpPr>
          <p:cNvPr id="365" name="Google Shape;365;p61" descr="detail_0"/>
          <p:cNvSpPr txBox="1"/>
          <p:nvPr/>
        </p:nvSpPr>
        <p:spPr>
          <a:xfrm>
            <a:off x="348525" y="21143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2000"/>
              </a:spcAft>
              <a:buNone/>
            </a:pPr>
            <a:r>
              <a:rPr lang="es" sz="900">
                <a:solidFill>
                  <a:schemeClr val="lt1"/>
                </a:solidFill>
                <a:latin typeface="Georgia"/>
                <a:ea typeface="Georgia"/>
                <a:cs typeface="Georgia"/>
                <a:sym typeface="Georgia"/>
              </a:rPr>
              <a:t>Las herramientas de inteligencia artificial pueden analizar documentos legales rápidamente, resaltando información clave y reduciendo el tiempo que los jueces dedican al examen de documentos.</a:t>
            </a:r>
            <a:endParaRPr sz="900">
              <a:solidFill>
                <a:schemeClr val="lt1"/>
              </a:solidFill>
              <a:latin typeface="Georgia"/>
              <a:ea typeface="Georgia"/>
              <a:cs typeface="Georgia"/>
              <a:sym typeface="Georgia"/>
            </a:endParaRPr>
          </a:p>
        </p:txBody>
      </p:sp>
      <p:sp>
        <p:nvSpPr>
          <p:cNvPr id="366" name="Google Shape;366;p61" descr="detail_1"/>
          <p:cNvSpPr txBox="1"/>
          <p:nvPr/>
        </p:nvSpPr>
        <p:spPr>
          <a:xfrm>
            <a:off x="2472430" y="21143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900" dirty="0">
                <a:solidFill>
                  <a:schemeClr val="lt1"/>
                </a:solidFill>
                <a:latin typeface="Georgia"/>
                <a:ea typeface="Georgia"/>
                <a:cs typeface="Georgia"/>
                <a:sym typeface="Georgia"/>
              </a:rPr>
              <a:t>La IA puede crear resúmenes concisos de documentos legales extensos, lo que permite a los jueces comprender información esencial rápidamente y tomar decisiones oportunas.</a:t>
            </a:r>
            <a:endParaRPr sz="900" dirty="0">
              <a:solidFill>
                <a:schemeClr val="lt1"/>
              </a:solidFill>
              <a:latin typeface="Georgia"/>
              <a:ea typeface="Georgia"/>
              <a:cs typeface="Georgia"/>
              <a:sym typeface="Georgia"/>
            </a:endParaRPr>
          </a:p>
        </p:txBody>
      </p:sp>
      <p:sp>
        <p:nvSpPr>
          <p:cNvPr id="367" name="Google Shape;367;p61" descr="detail_2"/>
          <p:cNvSpPr txBox="1"/>
          <p:nvPr/>
        </p:nvSpPr>
        <p:spPr>
          <a:xfrm>
            <a:off x="4596336" y="21143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900">
                <a:solidFill>
                  <a:schemeClr val="lt1"/>
                </a:solidFill>
                <a:latin typeface="Georgia"/>
                <a:ea typeface="Georgia"/>
                <a:cs typeface="Georgia"/>
                <a:sym typeface="Georgia"/>
              </a:rPr>
              <a:t>La IA puede manejar funciones administrativas como la programación y el mantenimiento de registros, lo que permite a los jueces centrarse en asuntos legales en lugar de tareas rutinarias.</a:t>
            </a:r>
            <a:endParaRPr sz="900">
              <a:solidFill>
                <a:schemeClr val="lt1"/>
              </a:solidFill>
              <a:latin typeface="Georgia"/>
              <a:ea typeface="Georgia"/>
              <a:cs typeface="Georgia"/>
              <a:sym typeface="Georgia"/>
            </a:endParaRPr>
          </a:p>
        </p:txBody>
      </p:sp>
      <p:sp>
        <p:nvSpPr>
          <p:cNvPr id="368" name="Google Shape;368;p61" descr="detail_3"/>
          <p:cNvSpPr txBox="1"/>
          <p:nvPr/>
        </p:nvSpPr>
        <p:spPr>
          <a:xfrm>
            <a:off x="6720258" y="21143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900">
                <a:solidFill>
                  <a:schemeClr val="lt1"/>
                </a:solidFill>
                <a:latin typeface="Georgia"/>
                <a:ea typeface="Georgia"/>
                <a:cs typeface="Georgia"/>
                <a:sym typeface="Georgia"/>
              </a:rPr>
              <a:t>La IA mejora la investigación jurídica al identificar rápidamente jurisprudencia y precedentes relevantes, proporcionando a los jueces la información necesaria para emitir veredictos justos.</a:t>
            </a:r>
            <a:endParaRPr sz="900">
              <a:solidFill>
                <a:schemeClr val="lt1"/>
              </a:solidFill>
              <a:latin typeface="Georgia"/>
              <a:ea typeface="Georgia"/>
              <a:cs typeface="Georgia"/>
              <a:sym typeface="Georgia"/>
            </a:endParaRPr>
          </a:p>
        </p:txBody>
      </p:sp>
      <p:sp>
        <p:nvSpPr>
          <p:cNvPr id="369" name="Google Shape;369;p61" descr="deliverable_0"/>
          <p:cNvSpPr txBox="1"/>
          <p:nvPr/>
        </p:nvSpPr>
        <p:spPr>
          <a:xfrm>
            <a:off x="348525" y="32506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800">
                <a:solidFill>
                  <a:schemeClr val="dk2"/>
                </a:solidFill>
                <a:latin typeface="Georgia"/>
                <a:ea typeface="Georgia"/>
                <a:cs typeface="Georgia"/>
                <a:sym typeface="Georgia"/>
              </a:rPr>
              <a:t>Informes de análisis automatizados</a:t>
            </a:r>
            <a:endParaRPr sz="800">
              <a:solidFill>
                <a:schemeClr val="dk2"/>
              </a:solidFill>
              <a:latin typeface="Georgia"/>
              <a:ea typeface="Georgia"/>
              <a:cs typeface="Georgia"/>
              <a:sym typeface="Georgia"/>
            </a:endParaRPr>
          </a:p>
          <a:p>
            <a:pPr marL="0" lvl="0" indent="0" algn="l" rtl="0">
              <a:spcBef>
                <a:spcPts val="0"/>
              </a:spcBef>
              <a:spcAft>
                <a:spcPts val="0"/>
              </a:spcAft>
              <a:buNone/>
            </a:pPr>
            <a:r>
              <a:rPr lang="es" sz="800">
                <a:solidFill>
                  <a:schemeClr val="dk2"/>
                </a:solidFill>
                <a:latin typeface="Georgia"/>
                <a:ea typeface="Georgia"/>
                <a:cs typeface="Georgia"/>
                <a:sym typeface="Georgia"/>
              </a:rPr>
              <a:t>Aspectos destacados de la evidencia clave</a:t>
            </a:r>
            <a:endParaRPr sz="800">
              <a:solidFill>
                <a:schemeClr val="dk2"/>
              </a:solidFill>
              <a:latin typeface="Georgia"/>
              <a:ea typeface="Georgia"/>
              <a:cs typeface="Georgia"/>
              <a:sym typeface="Georgia"/>
            </a:endParaRPr>
          </a:p>
          <a:p>
            <a:pPr marL="0" lvl="0" indent="0" algn="l" rtl="0">
              <a:spcBef>
                <a:spcPts val="0"/>
              </a:spcBef>
              <a:spcAft>
                <a:spcPts val="0"/>
              </a:spcAft>
              <a:buNone/>
            </a:pPr>
            <a:r>
              <a:rPr lang="es" sz="800">
                <a:solidFill>
                  <a:schemeClr val="dk2"/>
                </a:solidFill>
                <a:latin typeface="Georgia"/>
                <a:ea typeface="Georgia"/>
                <a:cs typeface="Georgia"/>
                <a:sym typeface="Georgia"/>
              </a:rPr>
              <a:t>Resúmenes para ahorrar tiempo</a:t>
            </a:r>
            <a:endParaRPr sz="800">
              <a:solidFill>
                <a:schemeClr val="dk2"/>
              </a:solidFill>
              <a:latin typeface="Georgia"/>
              <a:ea typeface="Georgia"/>
              <a:cs typeface="Georgia"/>
              <a:sym typeface="Georgia"/>
            </a:endParaRPr>
          </a:p>
        </p:txBody>
      </p:sp>
      <p:sp>
        <p:nvSpPr>
          <p:cNvPr id="370" name="Google Shape;370;p61" descr="deliverable_1"/>
          <p:cNvSpPr txBox="1"/>
          <p:nvPr/>
        </p:nvSpPr>
        <p:spPr>
          <a:xfrm>
            <a:off x="2472430" y="32506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800">
                <a:solidFill>
                  <a:schemeClr val="dk2"/>
                </a:solidFill>
                <a:latin typeface="Georgia"/>
                <a:ea typeface="Georgia"/>
                <a:cs typeface="Georgia"/>
                <a:sym typeface="Georgia"/>
              </a:rPr>
              <a:t>Resúmenes de casos</a:t>
            </a:r>
            <a:endParaRPr sz="800">
              <a:solidFill>
                <a:schemeClr val="dk2"/>
              </a:solidFill>
              <a:latin typeface="Georgia"/>
              <a:ea typeface="Georgia"/>
              <a:cs typeface="Georgia"/>
              <a:sym typeface="Georgia"/>
            </a:endParaRPr>
          </a:p>
          <a:p>
            <a:pPr marL="0" lvl="0" indent="0" algn="l" rtl="0">
              <a:spcBef>
                <a:spcPts val="0"/>
              </a:spcBef>
              <a:spcAft>
                <a:spcPts val="0"/>
              </a:spcAft>
              <a:buNone/>
            </a:pPr>
            <a:r>
              <a:rPr lang="es" sz="800">
                <a:solidFill>
                  <a:schemeClr val="dk2"/>
                </a:solidFill>
                <a:latin typeface="Georgia"/>
                <a:ea typeface="Georgia"/>
                <a:cs typeface="Georgia"/>
                <a:sym typeface="Georgia"/>
              </a:rPr>
              <a:t>Guías de referencia rápida</a:t>
            </a:r>
            <a:endParaRPr sz="800">
              <a:solidFill>
                <a:schemeClr val="dk2"/>
              </a:solidFill>
              <a:latin typeface="Georgia"/>
              <a:ea typeface="Georgia"/>
              <a:cs typeface="Georgia"/>
              <a:sym typeface="Georgia"/>
            </a:endParaRPr>
          </a:p>
          <a:p>
            <a:pPr marL="0" lvl="0" indent="0" algn="l" rtl="0">
              <a:spcBef>
                <a:spcPts val="0"/>
              </a:spcBef>
              <a:spcAft>
                <a:spcPts val="0"/>
              </a:spcAft>
              <a:buNone/>
            </a:pPr>
            <a:r>
              <a:rPr lang="es" sz="800">
                <a:solidFill>
                  <a:schemeClr val="dk2"/>
                </a:solidFill>
                <a:latin typeface="Georgia"/>
                <a:ea typeface="Georgia"/>
                <a:cs typeface="Georgia"/>
                <a:sym typeface="Georgia"/>
              </a:rPr>
              <a:t>Borradores de órdenes provisionales</a:t>
            </a:r>
            <a:endParaRPr sz="800">
              <a:solidFill>
                <a:schemeClr val="dk2"/>
              </a:solidFill>
              <a:latin typeface="Georgia"/>
              <a:ea typeface="Georgia"/>
              <a:cs typeface="Georgia"/>
              <a:sym typeface="Georgia"/>
            </a:endParaRPr>
          </a:p>
        </p:txBody>
      </p:sp>
      <p:sp>
        <p:nvSpPr>
          <p:cNvPr id="371" name="Google Shape;371;p61" descr="deliverable_2"/>
          <p:cNvSpPr txBox="1"/>
          <p:nvPr/>
        </p:nvSpPr>
        <p:spPr>
          <a:xfrm>
            <a:off x="4596336" y="32506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800">
                <a:solidFill>
                  <a:schemeClr val="dk2"/>
                </a:solidFill>
                <a:latin typeface="Georgia"/>
                <a:ea typeface="Georgia"/>
                <a:cs typeface="Georgia"/>
                <a:sym typeface="Georgia"/>
              </a:rPr>
              <a:t>Alertas de programación automatizadas</a:t>
            </a:r>
            <a:endParaRPr sz="800">
              <a:solidFill>
                <a:schemeClr val="dk2"/>
              </a:solidFill>
              <a:latin typeface="Georgia"/>
              <a:ea typeface="Georgia"/>
              <a:cs typeface="Georgia"/>
              <a:sym typeface="Georgia"/>
            </a:endParaRPr>
          </a:p>
          <a:p>
            <a:pPr marL="0" lvl="0" indent="0" algn="l" rtl="0">
              <a:spcBef>
                <a:spcPts val="0"/>
              </a:spcBef>
              <a:spcAft>
                <a:spcPts val="0"/>
              </a:spcAft>
              <a:buNone/>
            </a:pPr>
            <a:r>
              <a:rPr lang="es" sz="800">
                <a:solidFill>
                  <a:schemeClr val="dk2"/>
                </a:solidFill>
                <a:latin typeface="Georgia"/>
                <a:ea typeface="Georgia"/>
                <a:cs typeface="Georgia"/>
                <a:sym typeface="Georgia"/>
              </a:rPr>
              <a:t>Sistemas de gestión de casos</a:t>
            </a:r>
            <a:endParaRPr sz="800">
              <a:solidFill>
                <a:schemeClr val="dk2"/>
              </a:solidFill>
              <a:latin typeface="Georgia"/>
              <a:ea typeface="Georgia"/>
              <a:cs typeface="Georgia"/>
              <a:sym typeface="Georgia"/>
            </a:endParaRPr>
          </a:p>
          <a:p>
            <a:pPr marL="0" lvl="0" indent="0" algn="l" rtl="0">
              <a:spcBef>
                <a:spcPts val="0"/>
              </a:spcBef>
              <a:spcAft>
                <a:spcPts val="0"/>
              </a:spcAft>
              <a:buNone/>
            </a:pPr>
            <a:r>
              <a:rPr lang="es" sz="800">
                <a:solidFill>
                  <a:schemeClr val="dk2"/>
                </a:solidFill>
                <a:latin typeface="Georgia"/>
                <a:ea typeface="Georgia"/>
                <a:cs typeface="Georgia"/>
                <a:sym typeface="Georgia"/>
              </a:rPr>
              <a:t>Informes de eficiencia del mantenimiento de registros</a:t>
            </a:r>
            <a:endParaRPr sz="800">
              <a:solidFill>
                <a:schemeClr val="dk2"/>
              </a:solidFill>
              <a:latin typeface="Georgia"/>
              <a:ea typeface="Georgia"/>
              <a:cs typeface="Georgia"/>
              <a:sym typeface="Georgia"/>
            </a:endParaRPr>
          </a:p>
        </p:txBody>
      </p:sp>
      <p:sp>
        <p:nvSpPr>
          <p:cNvPr id="372" name="Google Shape;372;p61" descr="deliverable_3"/>
          <p:cNvSpPr txBox="1"/>
          <p:nvPr/>
        </p:nvSpPr>
        <p:spPr>
          <a:xfrm>
            <a:off x="6720258" y="32506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800">
                <a:solidFill>
                  <a:schemeClr val="dk2"/>
                </a:solidFill>
                <a:latin typeface="Georgia"/>
                <a:ea typeface="Georgia"/>
                <a:cs typeface="Georgia"/>
                <a:sym typeface="Georgia"/>
              </a:rPr>
              <a:t>Resúmenes de jurisprudencia relevante</a:t>
            </a:r>
            <a:endParaRPr sz="800">
              <a:solidFill>
                <a:schemeClr val="dk2"/>
              </a:solidFill>
              <a:latin typeface="Georgia"/>
              <a:ea typeface="Georgia"/>
              <a:cs typeface="Georgia"/>
              <a:sym typeface="Georgia"/>
            </a:endParaRPr>
          </a:p>
          <a:p>
            <a:pPr marL="0" lvl="0" indent="0" algn="l" rtl="0">
              <a:spcBef>
                <a:spcPts val="0"/>
              </a:spcBef>
              <a:spcAft>
                <a:spcPts val="0"/>
              </a:spcAft>
              <a:buNone/>
            </a:pPr>
            <a:r>
              <a:rPr lang="es" sz="800">
                <a:solidFill>
                  <a:schemeClr val="dk2"/>
                </a:solidFill>
                <a:latin typeface="Georgia"/>
                <a:ea typeface="Georgia"/>
                <a:cs typeface="Georgia"/>
                <a:sym typeface="Georgia"/>
              </a:rPr>
              <a:t>Análisis de precedentes</a:t>
            </a:r>
            <a:endParaRPr sz="800">
              <a:solidFill>
                <a:schemeClr val="dk2"/>
              </a:solidFill>
              <a:latin typeface="Georgia"/>
              <a:ea typeface="Georgia"/>
              <a:cs typeface="Georgia"/>
              <a:sym typeface="Georgia"/>
            </a:endParaRPr>
          </a:p>
          <a:p>
            <a:pPr marL="0" lvl="0" indent="0" algn="l" rtl="0">
              <a:spcBef>
                <a:spcPts val="0"/>
              </a:spcBef>
              <a:spcAft>
                <a:spcPts val="0"/>
              </a:spcAft>
              <a:buNone/>
            </a:pPr>
            <a:r>
              <a:rPr lang="es" sz="800">
                <a:solidFill>
                  <a:schemeClr val="dk2"/>
                </a:solidFill>
                <a:latin typeface="Georgia"/>
                <a:ea typeface="Georgia"/>
                <a:cs typeface="Georgia"/>
                <a:sym typeface="Georgia"/>
              </a:rPr>
              <a:t>Informes de información legal</a:t>
            </a:r>
            <a:endParaRPr sz="800">
              <a:solidFill>
                <a:schemeClr val="dk2"/>
              </a:solidFill>
              <a:latin typeface="Georgia"/>
              <a:ea typeface="Georgia"/>
              <a:cs typeface="Georgia"/>
              <a:sym typeface="Georgia"/>
            </a:endParaRPr>
          </a:p>
        </p:txBody>
      </p:sp>
      <p:sp>
        <p:nvSpPr>
          <p:cNvPr id="373" name="Google Shape;373;p61" descr="title"/>
          <p:cNvSpPr txBox="1">
            <a:spLocks noGrp="1"/>
          </p:cNvSpPr>
          <p:nvPr>
            <p:ph type="title"/>
          </p:nvPr>
        </p:nvSpPr>
        <p:spPr>
          <a:xfrm>
            <a:off x="860703" y="718201"/>
            <a:ext cx="8334300"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SzPts val="990"/>
              <a:buNone/>
            </a:pPr>
            <a:r>
              <a:rPr lang="es" sz="2100" b="1" dirty="0">
                <a:latin typeface="Bodoni Moda"/>
                <a:ea typeface="Bodoni Moda"/>
                <a:cs typeface="Bodoni Moda"/>
                <a:sym typeface="Bodoni Moda"/>
              </a:rPr>
              <a:t>Cómo la IA remodelará el sistema judicial a nivel mundial</a:t>
            </a:r>
            <a:endParaRPr sz="2100" b="1" dirty="0">
              <a:latin typeface="Bodoni Moda"/>
              <a:ea typeface="Bodoni Moda"/>
              <a:cs typeface="Bodoni Moda"/>
              <a:sym typeface="Bodoni Moda"/>
            </a:endParaRPr>
          </a:p>
        </p:txBody>
      </p:sp>
      <p:sp>
        <p:nvSpPr>
          <p:cNvPr id="374" name="Google Shape;374;p61"/>
          <p:cNvSpPr/>
          <p:nvPr/>
        </p:nvSpPr>
        <p:spPr>
          <a:xfrm>
            <a:off x="2472425" y="1309050"/>
            <a:ext cx="158100" cy="158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6"/>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385"/>
        <p:cNvGrpSpPr/>
        <p:nvPr/>
      </p:nvGrpSpPr>
      <p:grpSpPr>
        <a:xfrm>
          <a:off x="0" y="0"/>
          <a:ext cx="0" cy="0"/>
          <a:chOff x="0" y="0"/>
          <a:chExt cx="0" cy="0"/>
        </a:xfrm>
      </p:grpSpPr>
      <p:sp>
        <p:nvSpPr>
          <p:cNvPr id="386" name="Google Shape;386;p62" descr="title"/>
          <p:cNvSpPr txBox="1">
            <a:spLocks noGrp="1"/>
          </p:cNvSpPr>
          <p:nvPr>
            <p:ph type="title"/>
          </p:nvPr>
        </p:nvSpPr>
        <p:spPr>
          <a:xfrm>
            <a:off x="1533344" y="494912"/>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400" b="1" dirty="0">
                <a:latin typeface="Bodoni Moda"/>
                <a:ea typeface="Bodoni Moda"/>
                <a:cs typeface="Bodoni Moda"/>
                <a:sym typeface="Bodoni Moda"/>
              </a:rPr>
              <a:t>Sistemas de IA actuales en el ámbito jurídico</a:t>
            </a:r>
            <a:endParaRPr sz="2400" b="1" dirty="0">
              <a:solidFill>
                <a:schemeClr val="lt1"/>
              </a:solidFill>
              <a:latin typeface="Bodoni Moda"/>
              <a:ea typeface="Bodoni Moda"/>
              <a:cs typeface="Bodoni Moda"/>
              <a:sym typeface="Bodoni Moda"/>
            </a:endParaRPr>
          </a:p>
        </p:txBody>
      </p:sp>
      <p:sp>
        <p:nvSpPr>
          <p:cNvPr id="387" name="Google Shape;387;p62" descr="header_0"/>
          <p:cNvSpPr txBox="1">
            <a:spLocks noGrp="1"/>
          </p:cNvSpPr>
          <p:nvPr>
            <p:ph type="subTitle" idx="4294967295"/>
          </p:nvPr>
        </p:nvSpPr>
        <p:spPr>
          <a:xfrm>
            <a:off x="348527" y="2867774"/>
            <a:ext cx="2582100" cy="4911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a:solidFill>
                  <a:schemeClr val="lt1"/>
                </a:solidFill>
              </a:rPr>
              <a:t>Inteligencia Ross</a:t>
            </a:r>
            <a:endParaRPr sz="1200" b="1">
              <a:solidFill>
                <a:schemeClr val="lt1"/>
              </a:solidFill>
            </a:endParaRPr>
          </a:p>
        </p:txBody>
      </p:sp>
      <p:sp>
        <p:nvSpPr>
          <p:cNvPr id="388" name="Google Shape;388;p62" descr="header_1"/>
          <p:cNvSpPr txBox="1">
            <a:spLocks noGrp="1"/>
          </p:cNvSpPr>
          <p:nvPr>
            <p:ph type="subTitle" idx="4294967295"/>
          </p:nvPr>
        </p:nvSpPr>
        <p:spPr>
          <a:xfrm>
            <a:off x="3281895" y="2867774"/>
            <a:ext cx="2582100" cy="4911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a:solidFill>
                  <a:schemeClr val="lt1"/>
                </a:solidFill>
              </a:rPr>
              <a:t>Sistemas KIRA</a:t>
            </a:r>
            <a:endParaRPr sz="1200" b="1">
              <a:solidFill>
                <a:schemeClr val="lt1"/>
              </a:solidFill>
            </a:endParaRPr>
          </a:p>
        </p:txBody>
      </p:sp>
      <p:sp>
        <p:nvSpPr>
          <p:cNvPr id="389" name="Google Shape;389;p62" descr="detail_0"/>
          <p:cNvSpPr txBox="1">
            <a:spLocks noGrp="1"/>
          </p:cNvSpPr>
          <p:nvPr>
            <p:ph type="body" idx="1"/>
          </p:nvPr>
        </p:nvSpPr>
        <p:spPr>
          <a:xfrm>
            <a:off x="348527" y="3358998"/>
            <a:ext cx="2582100" cy="1417800"/>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s" sz="1000" dirty="0">
                <a:solidFill>
                  <a:schemeClr val="lt1"/>
                </a:solidFill>
              </a:rPr>
              <a:t>Una herramienta de investigación jurídica impulsada por IA que utiliza la comprensión del lenguaje natural para proporcionar casos legales relevantes en respuesta a las consultas de los usuarios.</a:t>
            </a:r>
            <a:endParaRPr sz="1000" dirty="0">
              <a:solidFill>
                <a:schemeClr val="lt1"/>
              </a:solidFill>
            </a:endParaRPr>
          </a:p>
        </p:txBody>
      </p:sp>
      <p:sp>
        <p:nvSpPr>
          <p:cNvPr id="390" name="Google Shape;390;p62" descr="detail_1"/>
          <p:cNvSpPr txBox="1">
            <a:spLocks noGrp="1"/>
          </p:cNvSpPr>
          <p:nvPr>
            <p:ph type="body" idx="1"/>
          </p:nvPr>
        </p:nvSpPr>
        <p:spPr>
          <a:xfrm>
            <a:off x="3281879" y="3359001"/>
            <a:ext cx="2582100" cy="1417800"/>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s" sz="1000" dirty="0">
                <a:solidFill>
                  <a:schemeClr val="lt1"/>
                </a:solidFill>
              </a:rPr>
              <a:t>Una herramienta de aprendizaje automático diseñada para la revisión de contratos, capaz de identificar y extraer cláusulas de manera eficiente de documentos legales.</a:t>
            </a:r>
            <a:endParaRPr sz="1000" dirty="0">
              <a:solidFill>
                <a:schemeClr val="lt1"/>
              </a:solidFill>
            </a:endParaRPr>
          </a:p>
        </p:txBody>
      </p:sp>
      <p:pic>
        <p:nvPicPr>
          <p:cNvPr id="391" name="Google Shape;391;p62"/>
          <p:cNvPicPr preferRelativeResize="0"/>
          <p:nvPr/>
        </p:nvPicPr>
        <p:blipFill rotWithShape="1">
          <a:blip r:embed="rId3">
            <a:alphaModFix/>
          </a:blip>
          <a:srcRect t="4553" b="4553"/>
          <a:stretch/>
        </p:blipFill>
        <p:spPr>
          <a:xfrm>
            <a:off x="348525" y="1361200"/>
            <a:ext cx="2582050" cy="1417862"/>
          </a:xfrm>
          <a:prstGeom prst="rect">
            <a:avLst/>
          </a:prstGeom>
          <a:noFill/>
          <a:ln>
            <a:noFill/>
          </a:ln>
        </p:spPr>
      </p:pic>
      <p:pic>
        <p:nvPicPr>
          <p:cNvPr id="392" name="Google Shape;392;p62"/>
          <p:cNvPicPr preferRelativeResize="0"/>
          <p:nvPr/>
        </p:nvPicPr>
        <p:blipFill rotWithShape="1">
          <a:blip r:embed="rId4">
            <a:alphaModFix/>
          </a:blip>
          <a:srcRect t="5540" b="5531"/>
          <a:stretch/>
        </p:blipFill>
        <p:spPr>
          <a:xfrm>
            <a:off x="3281886" y="1361200"/>
            <a:ext cx="2582052" cy="1417863"/>
          </a:xfrm>
          <a:prstGeom prst="rect">
            <a:avLst/>
          </a:prstGeom>
          <a:noFill/>
          <a:ln>
            <a:noFill/>
          </a:ln>
        </p:spPr>
      </p:pic>
      <p:sp>
        <p:nvSpPr>
          <p:cNvPr id="393" name="Google Shape;393;p62" descr="header_2"/>
          <p:cNvSpPr txBox="1">
            <a:spLocks noGrp="1"/>
          </p:cNvSpPr>
          <p:nvPr>
            <p:ph type="subTitle" idx="4294967295"/>
          </p:nvPr>
        </p:nvSpPr>
        <p:spPr>
          <a:xfrm>
            <a:off x="6215272" y="2867774"/>
            <a:ext cx="2582100" cy="4911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a:solidFill>
                  <a:schemeClr val="lt1"/>
                </a:solidFill>
              </a:rPr>
              <a:t>eBrevia</a:t>
            </a:r>
            <a:endParaRPr sz="1200" b="1">
              <a:solidFill>
                <a:schemeClr val="lt1"/>
              </a:solidFill>
            </a:endParaRPr>
          </a:p>
        </p:txBody>
      </p:sp>
      <p:sp>
        <p:nvSpPr>
          <p:cNvPr id="394" name="Google Shape;394;p62" descr="detail_2"/>
          <p:cNvSpPr txBox="1">
            <a:spLocks noGrp="1"/>
          </p:cNvSpPr>
          <p:nvPr>
            <p:ph type="body" idx="1"/>
          </p:nvPr>
        </p:nvSpPr>
        <p:spPr>
          <a:xfrm>
            <a:off x="6215255" y="3359001"/>
            <a:ext cx="2582100" cy="1417800"/>
          </a:xfrm>
          <a:prstGeom prst="rect">
            <a:avLst/>
          </a:prstGeom>
        </p:spPr>
        <p:txBody>
          <a:bodyPr spcFirstLastPara="1" wrap="square" lIns="0" tIns="91425" rIns="0" bIns="91425" anchor="t" anchorCtr="0">
            <a:noAutofit/>
          </a:bodyPr>
          <a:lstStyle/>
          <a:p>
            <a:pPr marL="0" lvl="0" indent="0" algn="l" rtl="0">
              <a:lnSpc>
                <a:spcPct val="115000"/>
              </a:lnSpc>
              <a:spcBef>
                <a:spcPts val="0"/>
              </a:spcBef>
              <a:spcAft>
                <a:spcPts val="1000"/>
              </a:spcAft>
              <a:buNone/>
            </a:pPr>
            <a:r>
              <a:rPr lang="es" sz="1000" dirty="0">
                <a:solidFill>
                  <a:schemeClr val="lt1"/>
                </a:solidFill>
              </a:rPr>
              <a:t>Un sistema de IA que automatiza la extracción de información relevante de documentos legales, reduciendo significativamente el tiempo dedicado a la revisión de documentos.</a:t>
            </a:r>
            <a:endParaRPr sz="1000" dirty="0">
              <a:solidFill>
                <a:schemeClr val="lt1"/>
              </a:solidFill>
            </a:endParaRPr>
          </a:p>
        </p:txBody>
      </p:sp>
      <p:pic>
        <p:nvPicPr>
          <p:cNvPr id="395" name="Google Shape;395;p62"/>
          <p:cNvPicPr preferRelativeResize="0"/>
          <p:nvPr/>
        </p:nvPicPr>
        <p:blipFill rotWithShape="1">
          <a:blip r:embed="rId5">
            <a:alphaModFix/>
          </a:blip>
          <a:srcRect l="2042" r="2042"/>
          <a:stretch/>
        </p:blipFill>
        <p:spPr>
          <a:xfrm>
            <a:off x="6215263" y="1361200"/>
            <a:ext cx="2582051" cy="1417864"/>
          </a:xfrm>
          <a:prstGeom prst="rect">
            <a:avLst/>
          </a:prstGeom>
          <a:noFill/>
          <a:ln>
            <a:noFill/>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61" descr="header_1"/>
          <p:cNvSpPr txBox="1">
            <a:spLocks noGrp="1"/>
          </p:cNvSpPr>
          <p:nvPr>
            <p:ph type="subTitle" idx="4294967295"/>
          </p:nvPr>
        </p:nvSpPr>
        <p:spPr>
          <a:xfrm>
            <a:off x="2552644" y="2559243"/>
            <a:ext cx="1995900" cy="968100"/>
          </a:xfrm>
          <a:prstGeom prst="rect">
            <a:avLst/>
          </a:prstGeom>
        </p:spPr>
        <p:txBody>
          <a:bodyPr spcFirstLastPara="1" wrap="square" lIns="0" tIns="0" rIns="0" bIns="91425" anchor="t" anchorCtr="0">
            <a:noAutofit/>
          </a:bodyPr>
          <a:lstStyle/>
          <a:p>
            <a:pPr marL="0" lvl="0" indent="0" algn="l" rtl="0">
              <a:lnSpc>
                <a:spcPct val="115000"/>
              </a:lnSpc>
              <a:spcBef>
                <a:spcPts val="0"/>
              </a:spcBef>
              <a:spcAft>
                <a:spcPts val="800"/>
              </a:spcAft>
              <a:buNone/>
            </a:pPr>
            <a:r>
              <a:rPr lang="es" sz="1000" b="1">
                <a:solidFill>
                  <a:schemeClr val="lt1"/>
                </a:solidFill>
              </a:rPr>
              <a:t>Tecnología de investigación jurídica</a:t>
            </a:r>
            <a:endParaRPr sz="1000" b="1">
              <a:solidFill>
                <a:schemeClr val="lt1"/>
              </a:solidFill>
            </a:endParaRPr>
          </a:p>
        </p:txBody>
      </p:sp>
      <p:sp>
        <p:nvSpPr>
          <p:cNvPr id="371" name="Google Shape;371;p61" descr="detail_1"/>
          <p:cNvSpPr txBox="1">
            <a:spLocks noGrp="1"/>
          </p:cNvSpPr>
          <p:nvPr>
            <p:ph type="body" idx="1"/>
          </p:nvPr>
        </p:nvSpPr>
        <p:spPr>
          <a:xfrm>
            <a:off x="4724074" y="2559187"/>
            <a:ext cx="3957300" cy="968100"/>
          </a:xfrm>
          <a:prstGeom prst="rect">
            <a:avLst/>
          </a:prstGeom>
        </p:spPr>
        <p:txBody>
          <a:bodyPr spcFirstLastPara="1" wrap="square" lIns="0" tIns="0" rIns="0" bIns="91425" anchor="t" anchorCtr="0">
            <a:noAutofit/>
          </a:bodyPr>
          <a:lstStyle/>
          <a:p>
            <a:pPr marL="0" lvl="0" indent="0" algn="l" rtl="0">
              <a:lnSpc>
                <a:spcPct val="115000"/>
              </a:lnSpc>
              <a:spcBef>
                <a:spcPts val="0"/>
              </a:spcBef>
              <a:spcAft>
                <a:spcPts val="1000"/>
              </a:spcAft>
              <a:buNone/>
            </a:pPr>
            <a:r>
              <a:rPr lang="es" sz="1000" dirty="0">
                <a:solidFill>
                  <a:schemeClr val="lt1"/>
                </a:solidFill>
              </a:rPr>
              <a:t>Las herramientas impulsadas por IA automatizan la verificación de citas y el resumen de hallazgos legales, mejorando la eficiencia y precisión de la investigación.</a:t>
            </a:r>
            <a:endParaRPr sz="1000" dirty="0">
              <a:solidFill>
                <a:schemeClr val="lt1"/>
              </a:solidFill>
            </a:endParaRPr>
          </a:p>
        </p:txBody>
      </p:sp>
      <p:sp>
        <p:nvSpPr>
          <p:cNvPr id="372" name="Google Shape;372;p61" descr="header_2"/>
          <p:cNvSpPr txBox="1">
            <a:spLocks noGrp="1"/>
          </p:cNvSpPr>
          <p:nvPr>
            <p:ph type="subTitle" idx="4294967295"/>
          </p:nvPr>
        </p:nvSpPr>
        <p:spPr>
          <a:xfrm>
            <a:off x="2552647" y="3756129"/>
            <a:ext cx="1995900" cy="968100"/>
          </a:xfrm>
          <a:prstGeom prst="rect">
            <a:avLst/>
          </a:prstGeom>
        </p:spPr>
        <p:txBody>
          <a:bodyPr spcFirstLastPara="1" wrap="square" lIns="0" tIns="0" rIns="0" bIns="91425" anchor="t" anchorCtr="0">
            <a:noAutofit/>
          </a:bodyPr>
          <a:lstStyle/>
          <a:p>
            <a:pPr marL="0" lvl="0" indent="0" algn="l" rtl="0">
              <a:lnSpc>
                <a:spcPct val="115000"/>
              </a:lnSpc>
              <a:spcBef>
                <a:spcPts val="0"/>
              </a:spcBef>
              <a:spcAft>
                <a:spcPts val="800"/>
              </a:spcAft>
              <a:buNone/>
            </a:pPr>
            <a:r>
              <a:rPr lang="es" sz="1000" b="1">
                <a:solidFill>
                  <a:schemeClr val="lt1"/>
                </a:solidFill>
              </a:rPr>
              <a:t>Procesamiento del lenguaje jurídico</a:t>
            </a:r>
            <a:endParaRPr sz="1000" b="1">
              <a:solidFill>
                <a:schemeClr val="lt1"/>
              </a:solidFill>
            </a:endParaRPr>
          </a:p>
        </p:txBody>
      </p:sp>
      <p:sp>
        <p:nvSpPr>
          <p:cNvPr id="373" name="Google Shape;373;p61" descr="detail_2"/>
          <p:cNvSpPr txBox="1">
            <a:spLocks noGrp="1"/>
          </p:cNvSpPr>
          <p:nvPr>
            <p:ph type="body" idx="1"/>
          </p:nvPr>
        </p:nvSpPr>
        <p:spPr>
          <a:xfrm>
            <a:off x="4724076" y="3756078"/>
            <a:ext cx="3957300" cy="968100"/>
          </a:xfrm>
          <a:prstGeom prst="rect">
            <a:avLst/>
          </a:prstGeom>
        </p:spPr>
        <p:txBody>
          <a:bodyPr spcFirstLastPara="1" wrap="square" lIns="0" tIns="0" rIns="0" bIns="91425" anchor="t" anchorCtr="0">
            <a:noAutofit/>
          </a:bodyPr>
          <a:lstStyle/>
          <a:p>
            <a:pPr marL="0" lvl="0" indent="0" algn="l" rtl="0">
              <a:lnSpc>
                <a:spcPct val="115000"/>
              </a:lnSpc>
              <a:spcBef>
                <a:spcPts val="0"/>
              </a:spcBef>
              <a:spcAft>
                <a:spcPts val="1000"/>
              </a:spcAft>
              <a:buNone/>
            </a:pPr>
            <a:r>
              <a:rPr lang="es" sz="1000">
                <a:solidFill>
                  <a:schemeClr val="lt1"/>
                </a:solidFill>
              </a:rPr>
              <a:t>Las herramientas de PNL simplifican la jerga jurídica compleja, lo que hace que los documentos legales sean más accesibles y mejoran la precisión de la búsqueda.</a:t>
            </a:r>
            <a:endParaRPr sz="1000">
              <a:solidFill>
                <a:schemeClr val="lt1"/>
              </a:solidFill>
            </a:endParaRPr>
          </a:p>
        </p:txBody>
      </p:sp>
      <p:sp>
        <p:nvSpPr>
          <p:cNvPr id="374" name="Google Shape;374;p61" descr="header_0"/>
          <p:cNvSpPr txBox="1">
            <a:spLocks noGrp="1"/>
          </p:cNvSpPr>
          <p:nvPr>
            <p:ph type="subTitle" idx="4294967295"/>
          </p:nvPr>
        </p:nvSpPr>
        <p:spPr>
          <a:xfrm>
            <a:off x="2552644" y="1362366"/>
            <a:ext cx="1995900" cy="968100"/>
          </a:xfrm>
          <a:prstGeom prst="rect">
            <a:avLst/>
          </a:prstGeom>
        </p:spPr>
        <p:txBody>
          <a:bodyPr spcFirstLastPara="1" wrap="square" lIns="0" tIns="0" rIns="0" bIns="91425" anchor="t" anchorCtr="0">
            <a:noAutofit/>
          </a:bodyPr>
          <a:lstStyle/>
          <a:p>
            <a:pPr marL="0" lvl="0" indent="0" algn="l" rtl="0">
              <a:lnSpc>
                <a:spcPct val="115000"/>
              </a:lnSpc>
              <a:spcBef>
                <a:spcPts val="0"/>
              </a:spcBef>
              <a:spcAft>
                <a:spcPts val="800"/>
              </a:spcAft>
              <a:buNone/>
            </a:pPr>
            <a:r>
              <a:rPr lang="es" sz="1000" b="1">
                <a:solidFill>
                  <a:schemeClr val="lt1"/>
                </a:solidFill>
              </a:rPr>
              <a:t>Análisis jurídico predictivo</a:t>
            </a:r>
            <a:endParaRPr sz="1000" b="1">
              <a:solidFill>
                <a:schemeClr val="lt1"/>
              </a:solidFill>
            </a:endParaRPr>
          </a:p>
        </p:txBody>
      </p:sp>
      <p:sp>
        <p:nvSpPr>
          <p:cNvPr id="375" name="Google Shape;375;p61" descr="detail_0"/>
          <p:cNvSpPr txBox="1">
            <a:spLocks noGrp="1"/>
          </p:cNvSpPr>
          <p:nvPr>
            <p:ph type="body" idx="1"/>
          </p:nvPr>
        </p:nvSpPr>
        <p:spPr>
          <a:xfrm>
            <a:off x="4724074" y="1362304"/>
            <a:ext cx="3957300" cy="968100"/>
          </a:xfrm>
          <a:prstGeom prst="rect">
            <a:avLst/>
          </a:prstGeom>
        </p:spPr>
        <p:txBody>
          <a:bodyPr spcFirstLastPara="1" wrap="square" lIns="0" tIns="0" rIns="0" bIns="91425" anchor="t" anchorCtr="0">
            <a:noAutofit/>
          </a:bodyPr>
          <a:lstStyle/>
          <a:p>
            <a:pPr marL="0" lvl="0" indent="0" algn="l" rtl="0">
              <a:lnSpc>
                <a:spcPct val="115000"/>
              </a:lnSpc>
              <a:spcBef>
                <a:spcPts val="0"/>
              </a:spcBef>
              <a:spcAft>
                <a:spcPts val="1000"/>
              </a:spcAft>
              <a:buNone/>
            </a:pPr>
            <a:r>
              <a:rPr lang="es" sz="1000">
                <a:solidFill>
                  <a:schemeClr val="lt1"/>
                </a:solidFill>
              </a:rPr>
              <a:t>La IA analiza datos históricos de casos para predecir resultados basados en fallos anteriores, lo que ayuda en la toma de decisiones estratégicas.</a:t>
            </a:r>
            <a:endParaRPr sz="1000">
              <a:solidFill>
                <a:schemeClr val="lt1"/>
              </a:solidFill>
            </a:endParaRPr>
          </a:p>
        </p:txBody>
      </p:sp>
      <p:pic>
        <p:nvPicPr>
          <p:cNvPr id="376" name="Google Shape;376;p61"/>
          <p:cNvPicPr preferRelativeResize="0"/>
          <p:nvPr/>
        </p:nvPicPr>
        <p:blipFill rotWithShape="1">
          <a:blip r:embed="rId3">
            <a:alphaModFix/>
          </a:blip>
          <a:srcRect t="5814" b="5814"/>
          <a:stretch/>
        </p:blipFill>
        <p:spPr>
          <a:xfrm>
            <a:off x="348600" y="1362275"/>
            <a:ext cx="1947893" cy="968305"/>
          </a:xfrm>
          <a:prstGeom prst="rect">
            <a:avLst/>
          </a:prstGeom>
          <a:noFill/>
          <a:ln>
            <a:noFill/>
          </a:ln>
        </p:spPr>
      </p:pic>
      <p:pic>
        <p:nvPicPr>
          <p:cNvPr id="377" name="Google Shape;377;p61"/>
          <p:cNvPicPr preferRelativeResize="0"/>
          <p:nvPr/>
        </p:nvPicPr>
        <p:blipFill rotWithShape="1">
          <a:blip r:embed="rId4">
            <a:alphaModFix/>
          </a:blip>
          <a:srcRect t="12736" b="12736"/>
          <a:stretch/>
        </p:blipFill>
        <p:spPr>
          <a:xfrm>
            <a:off x="348605" y="2559217"/>
            <a:ext cx="1947895" cy="968294"/>
          </a:xfrm>
          <a:prstGeom prst="rect">
            <a:avLst/>
          </a:prstGeom>
          <a:noFill/>
          <a:ln>
            <a:noFill/>
          </a:ln>
        </p:spPr>
      </p:pic>
      <p:pic>
        <p:nvPicPr>
          <p:cNvPr id="378" name="Google Shape;378;p61"/>
          <p:cNvPicPr preferRelativeResize="0"/>
          <p:nvPr/>
        </p:nvPicPr>
        <p:blipFill rotWithShape="1">
          <a:blip r:embed="rId5">
            <a:alphaModFix/>
          </a:blip>
          <a:srcRect t="4471" b="4462"/>
          <a:stretch/>
        </p:blipFill>
        <p:spPr>
          <a:xfrm>
            <a:off x="348602" y="3756161"/>
            <a:ext cx="1947893" cy="968239"/>
          </a:xfrm>
          <a:prstGeom prst="rect">
            <a:avLst/>
          </a:prstGeom>
          <a:noFill/>
          <a:ln>
            <a:noFill/>
          </a:ln>
        </p:spPr>
      </p:pic>
      <p:sp>
        <p:nvSpPr>
          <p:cNvPr id="379" name="Google Shape;379;p61" descr="title"/>
          <p:cNvSpPr txBox="1">
            <a:spLocks noGrp="1"/>
          </p:cNvSpPr>
          <p:nvPr>
            <p:ph type="title"/>
          </p:nvPr>
        </p:nvSpPr>
        <p:spPr>
          <a:xfrm>
            <a:off x="936996" y="749912"/>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100" b="1" dirty="0">
                <a:latin typeface="Bodoni Moda"/>
                <a:ea typeface="Bodoni Moda"/>
                <a:cs typeface="Bodoni Moda"/>
                <a:sym typeface="Bodoni Moda"/>
              </a:rPr>
              <a:t>Aplicaciones de la IA para la automatización de la investigación jurídica</a:t>
            </a:r>
            <a:endParaRPr sz="2100" b="1" dirty="0">
              <a:solidFill>
                <a:schemeClr val="lt1"/>
              </a:solidFill>
              <a:latin typeface="Bodoni Moda"/>
              <a:ea typeface="Bodoni Moda"/>
              <a:cs typeface="Bodoni Moda"/>
              <a:sym typeface="Bodoni Moda"/>
            </a:endParaRPr>
          </a:p>
        </p:txBody>
      </p:sp>
      <p:sp>
        <p:nvSpPr>
          <p:cNvPr id="380" name="Google Shape;380;p61"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Aplicaciones</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28740230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62" descr="header_0"/>
          <p:cNvSpPr txBox="1"/>
          <p:nvPr/>
        </p:nvSpPr>
        <p:spPr>
          <a:xfrm>
            <a:off x="348525"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4"/>
                </a:solidFill>
                <a:latin typeface="Noto Sans"/>
                <a:ea typeface="Noto Sans"/>
                <a:cs typeface="Noto Sans"/>
                <a:sym typeface="Noto Sans"/>
              </a:rPr>
              <a:t>Eficiencia</a:t>
            </a:r>
            <a:endParaRPr sz="1200" b="1">
              <a:solidFill>
                <a:schemeClr val="accent4"/>
              </a:solidFill>
              <a:latin typeface="Noto Sans"/>
              <a:ea typeface="Noto Sans"/>
              <a:cs typeface="Noto Sans"/>
              <a:sym typeface="Noto Sans"/>
            </a:endParaRPr>
          </a:p>
        </p:txBody>
      </p:sp>
      <p:sp>
        <p:nvSpPr>
          <p:cNvPr id="386" name="Google Shape;386;p62" descr="header_1"/>
          <p:cNvSpPr txBox="1"/>
          <p:nvPr/>
        </p:nvSpPr>
        <p:spPr>
          <a:xfrm>
            <a:off x="2472428"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4"/>
                </a:solidFill>
                <a:latin typeface="Noto Sans"/>
                <a:ea typeface="Noto Sans"/>
                <a:cs typeface="Noto Sans"/>
                <a:sym typeface="Noto Sans"/>
              </a:rPr>
              <a:t>Exactitud</a:t>
            </a:r>
            <a:endParaRPr sz="1200" b="1">
              <a:solidFill>
                <a:schemeClr val="accent4"/>
              </a:solidFill>
              <a:latin typeface="Noto Sans"/>
              <a:ea typeface="Noto Sans"/>
              <a:cs typeface="Noto Sans"/>
              <a:sym typeface="Noto Sans"/>
            </a:endParaRPr>
          </a:p>
        </p:txBody>
      </p:sp>
      <p:sp>
        <p:nvSpPr>
          <p:cNvPr id="387" name="Google Shape;387;p62" descr="header_2"/>
          <p:cNvSpPr txBox="1"/>
          <p:nvPr/>
        </p:nvSpPr>
        <p:spPr>
          <a:xfrm>
            <a:off x="4596331"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4"/>
                </a:solidFill>
                <a:latin typeface="Noto Sans"/>
                <a:ea typeface="Noto Sans"/>
                <a:cs typeface="Noto Sans"/>
                <a:sym typeface="Noto Sans"/>
              </a:rPr>
              <a:t>Rentabilidad</a:t>
            </a:r>
            <a:endParaRPr sz="1200" b="1">
              <a:solidFill>
                <a:schemeClr val="accent4"/>
              </a:solidFill>
              <a:latin typeface="Noto Sans"/>
              <a:ea typeface="Noto Sans"/>
              <a:cs typeface="Noto Sans"/>
              <a:sym typeface="Noto Sans"/>
            </a:endParaRPr>
          </a:p>
        </p:txBody>
      </p:sp>
      <p:sp>
        <p:nvSpPr>
          <p:cNvPr id="388" name="Google Shape;388;p62" descr="header_3"/>
          <p:cNvSpPr txBox="1"/>
          <p:nvPr/>
        </p:nvSpPr>
        <p:spPr>
          <a:xfrm>
            <a:off x="6720250"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4"/>
                </a:solidFill>
                <a:latin typeface="Noto Sans"/>
                <a:ea typeface="Noto Sans"/>
                <a:cs typeface="Noto Sans"/>
                <a:sym typeface="Noto Sans"/>
              </a:rPr>
              <a:t>Personalización</a:t>
            </a:r>
            <a:endParaRPr sz="1200" b="1">
              <a:solidFill>
                <a:schemeClr val="accent4"/>
              </a:solidFill>
              <a:latin typeface="Noto Sans"/>
              <a:ea typeface="Noto Sans"/>
              <a:cs typeface="Noto Sans"/>
              <a:sym typeface="Noto Sans"/>
            </a:endParaRPr>
          </a:p>
        </p:txBody>
      </p:sp>
      <p:sp>
        <p:nvSpPr>
          <p:cNvPr id="389" name="Google Shape;389;p62" descr="detail_0"/>
          <p:cNvSpPr txBox="1"/>
          <p:nvPr/>
        </p:nvSpPr>
        <p:spPr>
          <a:xfrm>
            <a:off x="345575" y="2173575"/>
            <a:ext cx="1968600" cy="23916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2000"/>
              </a:spcAft>
              <a:buNone/>
            </a:pPr>
            <a:r>
              <a:rPr lang="es" sz="1200">
                <a:solidFill>
                  <a:schemeClr val="lt1"/>
                </a:solidFill>
                <a:latin typeface="Georgia"/>
                <a:ea typeface="Georgia"/>
                <a:cs typeface="Georgia"/>
                <a:sym typeface="Georgia"/>
              </a:rPr>
              <a:t>Las herramientas de inteligencia artificial pueden procesar grandes cantidades de datos legales rápidamente, lo que reduce significativamente el tiempo que los profesionales del derecho dedican a tareas de investigación.</a:t>
            </a:r>
            <a:endParaRPr sz="1200">
              <a:solidFill>
                <a:schemeClr val="lt1"/>
              </a:solidFill>
              <a:latin typeface="Georgia"/>
              <a:ea typeface="Georgia"/>
              <a:cs typeface="Georgia"/>
              <a:sym typeface="Georgia"/>
            </a:endParaRPr>
          </a:p>
        </p:txBody>
      </p:sp>
      <p:sp>
        <p:nvSpPr>
          <p:cNvPr id="390" name="Google Shape;390;p62" descr="detail_1"/>
          <p:cNvSpPr txBox="1"/>
          <p:nvPr/>
        </p:nvSpPr>
        <p:spPr>
          <a:xfrm>
            <a:off x="2469486" y="2173575"/>
            <a:ext cx="1968600" cy="23916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latin typeface="Georgia"/>
                <a:ea typeface="Georgia"/>
                <a:cs typeface="Georgia"/>
                <a:sym typeface="Georgia"/>
              </a:rPr>
              <a:t>Los algoritmos avanzados mejoran la precisión de la investigación jurídica, minimizan los errores humanos y garantizan una recuperación de información confiable.</a:t>
            </a:r>
            <a:endParaRPr sz="1200">
              <a:solidFill>
                <a:schemeClr val="lt1"/>
              </a:solidFill>
              <a:latin typeface="Georgia"/>
              <a:ea typeface="Georgia"/>
              <a:cs typeface="Georgia"/>
              <a:sym typeface="Georgia"/>
            </a:endParaRPr>
          </a:p>
        </p:txBody>
      </p:sp>
      <p:sp>
        <p:nvSpPr>
          <p:cNvPr id="391" name="Google Shape;391;p62" descr="detail_2"/>
          <p:cNvSpPr txBox="1"/>
          <p:nvPr/>
        </p:nvSpPr>
        <p:spPr>
          <a:xfrm>
            <a:off x="4593397" y="2173575"/>
            <a:ext cx="1968600" cy="23916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latin typeface="Georgia"/>
                <a:ea typeface="Georgia"/>
                <a:cs typeface="Georgia"/>
                <a:sym typeface="Georgia"/>
              </a:rPr>
              <a:t>Al automatizar las tareas de investigación rutinarias, la IA reduce la necesidad de contar con amplios recursos humanos, lo que genera ahorros de costos generales para las firmas de abogados.</a:t>
            </a:r>
            <a:endParaRPr sz="1200">
              <a:solidFill>
                <a:schemeClr val="lt1"/>
              </a:solidFill>
              <a:latin typeface="Georgia"/>
              <a:ea typeface="Georgia"/>
              <a:cs typeface="Georgia"/>
              <a:sym typeface="Georgia"/>
            </a:endParaRPr>
          </a:p>
        </p:txBody>
      </p:sp>
      <p:sp>
        <p:nvSpPr>
          <p:cNvPr id="392" name="Google Shape;392;p62" descr="detail_3"/>
          <p:cNvSpPr txBox="1"/>
          <p:nvPr/>
        </p:nvSpPr>
        <p:spPr>
          <a:xfrm>
            <a:off x="6717324" y="2173575"/>
            <a:ext cx="1968600" cy="23916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latin typeface="Georgia"/>
                <a:ea typeface="Georgia"/>
                <a:cs typeface="Georgia"/>
                <a:sym typeface="Georgia"/>
              </a:rPr>
              <a:t>Los sistemas de inteligencia artificial pueden personalizar los resultados de búsqueda según las preferencias del usuario y consultas anteriores, mejorando la relevancia de la información legal recuperada.</a:t>
            </a:r>
            <a:endParaRPr sz="1200">
              <a:solidFill>
                <a:schemeClr val="lt1"/>
              </a:solidFill>
              <a:latin typeface="Georgia"/>
              <a:ea typeface="Georgia"/>
              <a:cs typeface="Georgia"/>
              <a:sym typeface="Georgia"/>
            </a:endParaRPr>
          </a:p>
        </p:txBody>
      </p:sp>
      <p:sp>
        <p:nvSpPr>
          <p:cNvPr id="393" name="Google Shape;393;p62" descr="title"/>
          <p:cNvSpPr txBox="1">
            <a:spLocks noGrp="1"/>
          </p:cNvSpPr>
          <p:nvPr>
            <p:ph type="title"/>
          </p:nvPr>
        </p:nvSpPr>
        <p:spPr>
          <a:xfrm>
            <a:off x="1231195" y="867250"/>
            <a:ext cx="8334300"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SzPts val="990"/>
              <a:buNone/>
            </a:pPr>
            <a:r>
              <a:rPr lang="es" b="1" dirty="0">
                <a:latin typeface="Bodoni Moda"/>
                <a:ea typeface="Bodoni Moda"/>
                <a:cs typeface="Bodoni Moda"/>
                <a:sym typeface="Bodoni Moda"/>
              </a:rPr>
              <a:t>Beneficios de la IA para la investigación jurídica</a:t>
            </a:r>
            <a:endParaRPr sz="2400" b="1" dirty="0">
              <a:solidFill>
                <a:schemeClr val="lt1"/>
              </a:solidFill>
              <a:latin typeface="Bodoni Moda"/>
              <a:ea typeface="Bodoni Moda"/>
              <a:cs typeface="Bodoni Moda"/>
              <a:sym typeface="Bodoni Moda"/>
            </a:endParaRPr>
          </a:p>
        </p:txBody>
      </p:sp>
      <p:sp>
        <p:nvSpPr>
          <p:cNvPr id="394" name="Google Shape;394;p62" descr="chapter"/>
          <p:cNvSpPr txBox="1"/>
          <p:nvPr/>
        </p:nvSpPr>
        <p:spPr>
          <a:xfrm>
            <a:off x="363397"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Beneficios</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11804635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63" descr="header_0"/>
          <p:cNvSpPr txBox="1">
            <a:spLocks noGrp="1"/>
          </p:cNvSpPr>
          <p:nvPr>
            <p:ph type="subTitle" idx="4294967295"/>
          </p:nvPr>
        </p:nvSpPr>
        <p:spPr>
          <a:xfrm>
            <a:off x="348525" y="1444825"/>
            <a:ext cx="2509500" cy="6015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a:solidFill>
                  <a:schemeClr val="lt1"/>
                </a:solidFill>
              </a:rPr>
              <a:t>Manejo de grandes volúmenes de datos</a:t>
            </a:r>
            <a:endParaRPr sz="1200" b="1">
              <a:solidFill>
                <a:schemeClr val="lt1"/>
              </a:solidFill>
            </a:endParaRPr>
          </a:p>
        </p:txBody>
      </p:sp>
      <p:sp>
        <p:nvSpPr>
          <p:cNvPr id="406" name="Google Shape;406;p63" descr="header_1"/>
          <p:cNvSpPr txBox="1">
            <a:spLocks noGrp="1"/>
          </p:cNvSpPr>
          <p:nvPr>
            <p:ph type="subTitle" idx="4294967295"/>
          </p:nvPr>
        </p:nvSpPr>
        <p:spPr>
          <a:xfrm>
            <a:off x="3264859" y="1444825"/>
            <a:ext cx="2509500" cy="6015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a:solidFill>
                  <a:schemeClr val="lt1"/>
                </a:solidFill>
              </a:rPr>
              <a:t>Realización de investigaciones preliminares</a:t>
            </a:r>
            <a:endParaRPr sz="1200" b="1">
              <a:solidFill>
                <a:schemeClr val="lt1"/>
              </a:solidFill>
            </a:endParaRPr>
          </a:p>
        </p:txBody>
      </p:sp>
      <p:sp>
        <p:nvSpPr>
          <p:cNvPr id="407" name="Google Shape;407;p63" descr="header_2"/>
          <p:cNvSpPr txBox="1">
            <a:spLocks noGrp="1"/>
          </p:cNvSpPr>
          <p:nvPr>
            <p:ph type="subTitle" idx="4294967295"/>
          </p:nvPr>
        </p:nvSpPr>
        <p:spPr>
          <a:xfrm>
            <a:off x="6181175" y="1444825"/>
            <a:ext cx="2509500" cy="6015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a:solidFill>
                  <a:schemeClr val="lt1"/>
                </a:solidFill>
              </a:rPr>
              <a:t>Cumplir con plazos ajustados</a:t>
            </a:r>
            <a:endParaRPr sz="1200" b="1">
              <a:solidFill>
                <a:schemeClr val="lt1"/>
              </a:solidFill>
            </a:endParaRPr>
          </a:p>
        </p:txBody>
      </p:sp>
      <p:sp>
        <p:nvSpPr>
          <p:cNvPr id="408" name="Google Shape;408;p63" descr="detail_0"/>
          <p:cNvSpPr txBox="1">
            <a:spLocks noGrp="1"/>
          </p:cNvSpPr>
          <p:nvPr>
            <p:ph type="body" idx="1"/>
          </p:nvPr>
        </p:nvSpPr>
        <p:spPr>
          <a:xfrm>
            <a:off x="348525" y="2367851"/>
            <a:ext cx="2509500" cy="2256900"/>
          </a:xfrm>
          <a:prstGeom prst="rect">
            <a:avLst/>
          </a:prstGeom>
        </p:spPr>
        <p:txBody>
          <a:bodyPr spcFirstLastPara="1" wrap="square" lIns="0" tIns="91425" rIns="0" bIns="91425" anchor="t" anchorCtr="0">
            <a:noAutofit/>
          </a:bodyPr>
          <a:lstStyle/>
          <a:p>
            <a:pPr marL="0" lvl="0" indent="0" algn="l" rtl="0">
              <a:lnSpc>
                <a:spcPct val="150000"/>
              </a:lnSpc>
              <a:spcBef>
                <a:spcPts val="0"/>
              </a:spcBef>
              <a:spcAft>
                <a:spcPts val="1000"/>
              </a:spcAft>
              <a:buNone/>
            </a:pPr>
            <a:r>
              <a:rPr lang="es" sz="1200">
                <a:solidFill>
                  <a:schemeClr val="lt1"/>
                </a:solidFill>
              </a:rPr>
              <a:t>La IA es ideal para procesar grandes cantidades de documentos legales y jurisprudencia, lo que permite examinar rápidamente extensos conjuntos de datos que no serían prácticos para una revisión manual.</a:t>
            </a:r>
            <a:endParaRPr sz="1200">
              <a:solidFill>
                <a:schemeClr val="lt1"/>
              </a:solidFill>
            </a:endParaRPr>
          </a:p>
        </p:txBody>
      </p:sp>
      <p:sp>
        <p:nvSpPr>
          <p:cNvPr id="409" name="Google Shape;409;p63" descr="detail_1"/>
          <p:cNvSpPr txBox="1">
            <a:spLocks noGrp="1"/>
          </p:cNvSpPr>
          <p:nvPr>
            <p:ph type="body" idx="1"/>
          </p:nvPr>
        </p:nvSpPr>
        <p:spPr>
          <a:xfrm>
            <a:off x="3264850" y="2367851"/>
            <a:ext cx="2509500" cy="2256900"/>
          </a:xfrm>
          <a:prstGeom prst="rect">
            <a:avLst/>
          </a:prstGeom>
        </p:spPr>
        <p:txBody>
          <a:bodyPr spcFirstLastPara="1" wrap="square" lIns="0" tIns="91425" rIns="0" bIns="91425" anchor="t" anchorCtr="0">
            <a:noAutofit/>
          </a:bodyPr>
          <a:lstStyle/>
          <a:p>
            <a:pPr marL="0" lvl="0" indent="0" algn="l" rtl="0">
              <a:lnSpc>
                <a:spcPct val="150000"/>
              </a:lnSpc>
              <a:spcBef>
                <a:spcPts val="0"/>
              </a:spcBef>
              <a:spcAft>
                <a:spcPts val="1000"/>
              </a:spcAft>
              <a:buNone/>
            </a:pPr>
            <a:r>
              <a:rPr lang="es" sz="1200">
                <a:solidFill>
                  <a:schemeClr val="lt1"/>
                </a:solidFill>
              </a:rPr>
              <a:t>Durante las etapas iniciales de las investigaciones legales, la IA puede resumir rápidamente casos y estatutos clave, proporcionando una comprensión fundamental antes de una investigación manual más profunda.</a:t>
            </a:r>
            <a:endParaRPr sz="1200">
              <a:solidFill>
                <a:schemeClr val="lt1"/>
              </a:solidFill>
            </a:endParaRPr>
          </a:p>
        </p:txBody>
      </p:sp>
      <p:sp>
        <p:nvSpPr>
          <p:cNvPr id="410" name="Google Shape;410;p63" descr="detail_2"/>
          <p:cNvSpPr txBox="1">
            <a:spLocks noGrp="1"/>
          </p:cNvSpPr>
          <p:nvPr>
            <p:ph type="body" idx="1"/>
          </p:nvPr>
        </p:nvSpPr>
        <p:spPr>
          <a:xfrm>
            <a:off x="6181150" y="2367851"/>
            <a:ext cx="2509500" cy="2256900"/>
          </a:xfrm>
          <a:prstGeom prst="rect">
            <a:avLst/>
          </a:prstGeom>
        </p:spPr>
        <p:txBody>
          <a:bodyPr spcFirstLastPara="1" wrap="square" lIns="0" tIns="91425" rIns="0" bIns="91425" anchor="t" anchorCtr="0">
            <a:noAutofit/>
          </a:bodyPr>
          <a:lstStyle/>
          <a:p>
            <a:pPr marL="0" lvl="0" indent="0" algn="l" rtl="0">
              <a:lnSpc>
                <a:spcPct val="150000"/>
              </a:lnSpc>
              <a:spcBef>
                <a:spcPts val="0"/>
              </a:spcBef>
              <a:spcAft>
                <a:spcPts val="1000"/>
              </a:spcAft>
              <a:buNone/>
            </a:pPr>
            <a:r>
              <a:rPr lang="es" sz="1200" dirty="0">
                <a:solidFill>
                  <a:schemeClr val="lt1"/>
                </a:solidFill>
              </a:rPr>
              <a:t>En situaciones urgentes, como litigios o negociaciones contractuales, las herramientas impulsadas por IA pueden ofrecer resultados de investigación mucho más rápido que los métodos tradicionales, lo que garantiza una toma de decisiones oportuna.</a:t>
            </a:r>
            <a:endParaRPr sz="1200" dirty="0">
              <a:solidFill>
                <a:schemeClr val="lt1"/>
              </a:solidFill>
            </a:endParaRPr>
          </a:p>
        </p:txBody>
      </p:sp>
      <p:sp>
        <p:nvSpPr>
          <p:cNvPr id="411" name="Google Shape;411;p63" descr="title"/>
          <p:cNvSpPr txBox="1">
            <a:spLocks noGrp="1"/>
          </p:cNvSpPr>
          <p:nvPr>
            <p:ph type="title"/>
          </p:nvPr>
        </p:nvSpPr>
        <p:spPr>
          <a:xfrm>
            <a:off x="981564" y="992824"/>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000" b="1" dirty="0">
                <a:latin typeface="Bodoni Moda"/>
                <a:ea typeface="Bodoni Moda"/>
                <a:cs typeface="Bodoni Moda"/>
                <a:sym typeface="Bodoni Moda"/>
              </a:rPr>
              <a:t>Cuándo realizar una investigación jurídica automatizada impulsada por IA</a:t>
            </a:r>
            <a:endParaRPr sz="2000" b="1" dirty="0">
              <a:solidFill>
                <a:schemeClr val="lt1"/>
              </a:solidFill>
              <a:latin typeface="Bodoni Moda"/>
              <a:ea typeface="Bodoni Moda"/>
              <a:cs typeface="Bodoni Moda"/>
              <a:sym typeface="Bodoni Moda"/>
            </a:endParaRPr>
          </a:p>
        </p:txBody>
      </p:sp>
      <p:sp>
        <p:nvSpPr>
          <p:cNvPr id="412" name="Google Shape;412;p63"/>
          <p:cNvSpPr/>
          <p:nvPr/>
        </p:nvSpPr>
        <p:spPr>
          <a:xfrm>
            <a:off x="1562475" y="21206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
        <p:nvSpPr>
          <p:cNvPr id="413" name="Google Shape;413;p63"/>
          <p:cNvSpPr/>
          <p:nvPr/>
        </p:nvSpPr>
        <p:spPr>
          <a:xfrm>
            <a:off x="4478788" y="21206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
        <p:nvSpPr>
          <p:cNvPr id="414" name="Google Shape;414;p63"/>
          <p:cNvSpPr/>
          <p:nvPr/>
        </p:nvSpPr>
        <p:spPr>
          <a:xfrm>
            <a:off x="7395113" y="20444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
        <p:nvSpPr>
          <p:cNvPr id="415" name="Google Shape;415;p63" descr="chapter"/>
          <p:cNvSpPr txBox="1"/>
          <p:nvPr/>
        </p:nvSpPr>
        <p:spPr>
          <a:xfrm>
            <a:off x="743025" y="317850"/>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Aplicaciones</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406758673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64" descr="title"/>
          <p:cNvSpPr txBox="1">
            <a:spLocks noGrp="1"/>
          </p:cNvSpPr>
          <p:nvPr>
            <p:ph type="title"/>
          </p:nvPr>
        </p:nvSpPr>
        <p:spPr>
          <a:xfrm>
            <a:off x="1835494" y="582210"/>
            <a:ext cx="8334300"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SzPts val="990"/>
              <a:buNone/>
            </a:pPr>
            <a:r>
              <a:rPr lang="es" b="1" dirty="0">
                <a:latin typeface="Bodoni Moda"/>
                <a:ea typeface="Bodoni Moda"/>
                <a:cs typeface="Bodoni Moda"/>
                <a:sym typeface="Bodoni Moda"/>
              </a:rPr>
              <a:t>Herramientas de IA para la investigación jurídica</a:t>
            </a:r>
            <a:endParaRPr sz="2400" b="1" dirty="0">
              <a:solidFill>
                <a:schemeClr val="lt1"/>
              </a:solidFill>
              <a:latin typeface="Bodoni Moda"/>
              <a:ea typeface="Bodoni Moda"/>
              <a:cs typeface="Bodoni Moda"/>
              <a:sym typeface="Bodoni Moda"/>
            </a:endParaRPr>
          </a:p>
        </p:txBody>
      </p:sp>
      <p:sp>
        <p:nvSpPr>
          <p:cNvPr id="427" name="Google Shape;427;p64"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4"/>
                </a:solidFill>
                <a:latin typeface="Noto Sans"/>
                <a:ea typeface="Noto Sans"/>
                <a:cs typeface="Noto Sans"/>
                <a:sym typeface="Noto Sans"/>
              </a:rPr>
              <a:t>Herramientas</a:t>
            </a:r>
            <a:endParaRPr sz="1000" b="1">
              <a:solidFill>
                <a:schemeClr val="accent4"/>
              </a:solidFill>
              <a:latin typeface="Noto Sans"/>
              <a:ea typeface="Noto Sans"/>
              <a:cs typeface="Noto Sans"/>
              <a:sym typeface="Noto Sans"/>
            </a:endParaRPr>
          </a:p>
        </p:txBody>
      </p:sp>
      <p:sp>
        <p:nvSpPr>
          <p:cNvPr id="428" name="Google Shape;428;p64" descr="detail_0"/>
          <p:cNvSpPr txBox="1">
            <a:spLocks noGrp="1"/>
          </p:cNvSpPr>
          <p:nvPr>
            <p:ph type="body" idx="1"/>
          </p:nvPr>
        </p:nvSpPr>
        <p:spPr>
          <a:xfrm>
            <a:off x="345042" y="1708098"/>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1000"/>
              </a:spcAft>
              <a:buNone/>
            </a:pPr>
            <a:r>
              <a:rPr lang="es" sz="1000">
                <a:solidFill>
                  <a:schemeClr val="lt1"/>
                </a:solidFill>
              </a:rPr>
              <a:t>Estas herramientas emplean algoritmos para interpretar textos legales, extrayendo datos y conocimientos significativos de decisiones judiciales y leyes, mejorando la preparación de casos.</a:t>
            </a:r>
            <a:endParaRPr sz="1000">
              <a:solidFill>
                <a:schemeClr val="lt1"/>
              </a:solidFill>
            </a:endParaRPr>
          </a:p>
        </p:txBody>
      </p:sp>
      <p:sp>
        <p:nvSpPr>
          <p:cNvPr id="429" name="Google Shape;429;p64" descr="detail_1"/>
          <p:cNvSpPr txBox="1">
            <a:spLocks noGrp="1"/>
          </p:cNvSpPr>
          <p:nvPr>
            <p:ph type="body" idx="4294967295"/>
          </p:nvPr>
        </p:nvSpPr>
        <p:spPr>
          <a:xfrm>
            <a:off x="3233328" y="1708098"/>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2000"/>
              </a:spcAft>
              <a:buNone/>
            </a:pPr>
            <a:r>
              <a:rPr lang="es" sz="1000">
                <a:solidFill>
                  <a:schemeClr val="lt1"/>
                </a:solidFill>
              </a:rPr>
              <a:t>Estas herramientas buscan grandes colecciones de texto para responder preguntas legales, proporcionando citas y lecturas sugeridas, ayudando a los profesionales del derecho a encontrar información rápidamente.</a:t>
            </a:r>
            <a:endParaRPr sz="1000">
              <a:solidFill>
                <a:schemeClr val="lt1"/>
              </a:solidFill>
            </a:endParaRPr>
          </a:p>
        </p:txBody>
      </p:sp>
      <p:sp>
        <p:nvSpPr>
          <p:cNvPr id="430" name="Google Shape;430;p64" descr="detail_3"/>
          <p:cNvSpPr txBox="1">
            <a:spLocks noGrp="1"/>
          </p:cNvSpPr>
          <p:nvPr>
            <p:ph type="body" idx="4294967295"/>
          </p:nvPr>
        </p:nvSpPr>
        <p:spPr>
          <a:xfrm>
            <a:off x="345000" y="3508375"/>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2000"/>
              </a:spcAft>
              <a:buNone/>
            </a:pPr>
            <a:r>
              <a:rPr lang="es" sz="1000">
                <a:solidFill>
                  <a:schemeClr val="lt1"/>
                </a:solidFill>
              </a:rPr>
              <a:t>Estas herramientas analizan decisiones judiciales pasadas para predecir los resultados de los casos actuales, ayudando a los abogados a evaluar riesgos y formular estrategias.</a:t>
            </a:r>
            <a:endParaRPr sz="1000">
              <a:solidFill>
                <a:schemeClr val="lt1"/>
              </a:solidFill>
            </a:endParaRPr>
          </a:p>
        </p:txBody>
      </p:sp>
      <p:sp>
        <p:nvSpPr>
          <p:cNvPr id="431" name="Google Shape;431;p64" descr="header_0"/>
          <p:cNvSpPr txBox="1">
            <a:spLocks noGrp="1"/>
          </p:cNvSpPr>
          <p:nvPr>
            <p:ph type="subTitle" idx="4294967295"/>
          </p:nvPr>
        </p:nvSpPr>
        <p:spPr>
          <a:xfrm>
            <a:off x="345042" y="1291425"/>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800"/>
              </a:spcAft>
              <a:buNone/>
            </a:pPr>
            <a:r>
              <a:rPr lang="es" sz="1000" b="1">
                <a:solidFill>
                  <a:schemeClr val="accent1"/>
                </a:solidFill>
              </a:rPr>
              <a:t>Herramientas de análisis de textos jurídicos</a:t>
            </a:r>
            <a:endParaRPr sz="1000">
              <a:solidFill>
                <a:schemeClr val="accent1"/>
              </a:solidFill>
            </a:endParaRPr>
          </a:p>
        </p:txBody>
      </p:sp>
      <p:sp>
        <p:nvSpPr>
          <p:cNvPr id="432" name="Google Shape;432;p64" descr="header_1"/>
          <p:cNvSpPr txBox="1">
            <a:spLocks noGrp="1"/>
          </p:cNvSpPr>
          <p:nvPr>
            <p:ph type="subTitle" idx="4294967295"/>
          </p:nvPr>
        </p:nvSpPr>
        <p:spPr>
          <a:xfrm>
            <a:off x="3233326" y="1291425"/>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1"/>
                </a:solidFill>
              </a:rPr>
              <a:t>Herramientas de preguntas y respuestas</a:t>
            </a:r>
            <a:endParaRPr sz="1200">
              <a:solidFill>
                <a:schemeClr val="accent1"/>
              </a:solidFill>
            </a:endParaRPr>
          </a:p>
        </p:txBody>
      </p:sp>
      <p:sp>
        <p:nvSpPr>
          <p:cNvPr id="433" name="Google Shape;433;p64" descr="header_3"/>
          <p:cNvSpPr txBox="1">
            <a:spLocks noGrp="1"/>
          </p:cNvSpPr>
          <p:nvPr>
            <p:ph type="subTitle" idx="4294967295"/>
          </p:nvPr>
        </p:nvSpPr>
        <p:spPr>
          <a:xfrm>
            <a:off x="345000" y="3091702"/>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1"/>
                </a:solidFill>
              </a:rPr>
              <a:t>Herramientas de predicción legal</a:t>
            </a:r>
            <a:endParaRPr sz="1200">
              <a:solidFill>
                <a:schemeClr val="accent1"/>
              </a:solidFill>
            </a:endParaRPr>
          </a:p>
        </p:txBody>
      </p:sp>
      <p:sp>
        <p:nvSpPr>
          <p:cNvPr id="434" name="Google Shape;434;p64" descr="detail_4"/>
          <p:cNvSpPr txBox="1">
            <a:spLocks noGrp="1"/>
          </p:cNvSpPr>
          <p:nvPr>
            <p:ph type="body" idx="4294967295"/>
          </p:nvPr>
        </p:nvSpPr>
        <p:spPr>
          <a:xfrm>
            <a:off x="3233285" y="3508375"/>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2000"/>
              </a:spcAft>
              <a:buNone/>
            </a:pPr>
            <a:r>
              <a:rPr lang="es" sz="1000">
                <a:solidFill>
                  <a:schemeClr val="lt1"/>
                </a:solidFill>
              </a:rPr>
              <a:t>Estas herramientas revisan documentos legales a nivel de cláusula, identificando riesgos potenciales y asegurando su cumplimiento, ahorrando así tiempo en el proceso de revisión.</a:t>
            </a:r>
            <a:endParaRPr sz="1000">
              <a:solidFill>
                <a:schemeClr val="lt1"/>
              </a:solidFill>
            </a:endParaRPr>
          </a:p>
        </p:txBody>
      </p:sp>
      <p:sp>
        <p:nvSpPr>
          <p:cNvPr id="435" name="Google Shape;435;p64" descr="header_4"/>
          <p:cNvSpPr txBox="1">
            <a:spLocks noGrp="1"/>
          </p:cNvSpPr>
          <p:nvPr>
            <p:ph type="subTitle" idx="4294967295"/>
          </p:nvPr>
        </p:nvSpPr>
        <p:spPr>
          <a:xfrm>
            <a:off x="3233284" y="3091702"/>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1"/>
                </a:solidFill>
              </a:rPr>
              <a:t>Herramientas de revisión de contratos</a:t>
            </a:r>
            <a:endParaRPr sz="1200">
              <a:solidFill>
                <a:schemeClr val="accent1"/>
              </a:solidFill>
            </a:endParaRPr>
          </a:p>
        </p:txBody>
      </p:sp>
      <p:sp>
        <p:nvSpPr>
          <p:cNvPr id="436" name="Google Shape;436;p64" descr="detail_2"/>
          <p:cNvSpPr txBox="1">
            <a:spLocks noGrp="1"/>
          </p:cNvSpPr>
          <p:nvPr>
            <p:ph type="body" idx="4294967295"/>
          </p:nvPr>
        </p:nvSpPr>
        <p:spPr>
          <a:xfrm>
            <a:off x="6121609" y="1708098"/>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2000"/>
              </a:spcAft>
              <a:buNone/>
            </a:pPr>
            <a:r>
              <a:rPr lang="es" sz="1000">
                <a:solidFill>
                  <a:schemeClr val="lt1"/>
                </a:solidFill>
              </a:rPr>
              <a:t>Estas herramientas ayudan a los abogados a determinar la autoridad de las decisiones legales mediante la exploración de redes de citaciones, agilizando el proceso de verificación de la relevancia del caso.</a:t>
            </a:r>
            <a:endParaRPr sz="1000">
              <a:solidFill>
                <a:schemeClr val="lt1"/>
              </a:solidFill>
            </a:endParaRPr>
          </a:p>
        </p:txBody>
      </p:sp>
      <p:sp>
        <p:nvSpPr>
          <p:cNvPr id="437" name="Google Shape;437;p64" descr="header_2"/>
          <p:cNvSpPr txBox="1">
            <a:spLocks noGrp="1"/>
          </p:cNvSpPr>
          <p:nvPr>
            <p:ph type="subTitle" idx="4294967295"/>
          </p:nvPr>
        </p:nvSpPr>
        <p:spPr>
          <a:xfrm>
            <a:off x="6121608" y="1291425"/>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1"/>
                </a:solidFill>
              </a:rPr>
              <a:t>Herramientas de notas automatizadas</a:t>
            </a:r>
            <a:endParaRPr sz="1200">
              <a:solidFill>
                <a:schemeClr val="accent1"/>
              </a:solidFill>
            </a:endParaRPr>
          </a:p>
        </p:txBody>
      </p:sp>
      <p:sp>
        <p:nvSpPr>
          <p:cNvPr id="438" name="Google Shape;438;p64" descr="detail_5"/>
          <p:cNvSpPr txBox="1">
            <a:spLocks noGrp="1"/>
          </p:cNvSpPr>
          <p:nvPr>
            <p:ph type="body" idx="4294967295"/>
          </p:nvPr>
        </p:nvSpPr>
        <p:spPr>
          <a:xfrm>
            <a:off x="6121567" y="3508375"/>
            <a:ext cx="2677500" cy="1266600"/>
          </a:xfrm>
          <a:prstGeom prst="rect">
            <a:avLst/>
          </a:prstGeom>
        </p:spPr>
        <p:txBody>
          <a:bodyPr spcFirstLastPara="1" wrap="square" lIns="0" tIns="91425" rIns="91425" bIns="91425" anchor="t" anchorCtr="0">
            <a:noAutofit/>
          </a:bodyPr>
          <a:lstStyle/>
          <a:p>
            <a:pPr marL="0" lvl="0" indent="0" algn="l" rtl="0">
              <a:lnSpc>
                <a:spcPct val="130000"/>
              </a:lnSpc>
              <a:spcBef>
                <a:spcPts val="0"/>
              </a:spcBef>
              <a:spcAft>
                <a:spcPts val="2000"/>
              </a:spcAft>
              <a:buNone/>
            </a:pPr>
            <a:r>
              <a:rPr lang="es" sz="1000">
                <a:solidFill>
                  <a:schemeClr val="lt1"/>
                </a:solidFill>
              </a:rPr>
              <a:t>Estas herramientas ayudan a los equipos legales a gestionar las revisiones de documentos durante los litigios, utilizando revisiones asistidas por tecnología para mejorar la precisión y la eficiencia.</a:t>
            </a:r>
            <a:endParaRPr sz="1000">
              <a:solidFill>
                <a:schemeClr val="lt1"/>
              </a:solidFill>
            </a:endParaRPr>
          </a:p>
        </p:txBody>
      </p:sp>
      <p:sp>
        <p:nvSpPr>
          <p:cNvPr id="439" name="Google Shape;439;p64" descr="header_5"/>
          <p:cNvSpPr txBox="1">
            <a:spLocks noGrp="1"/>
          </p:cNvSpPr>
          <p:nvPr>
            <p:ph type="subTitle" idx="4294967295"/>
          </p:nvPr>
        </p:nvSpPr>
        <p:spPr>
          <a:xfrm>
            <a:off x="6121565" y="3091702"/>
            <a:ext cx="2677500" cy="340500"/>
          </a:xfrm>
          <a:prstGeom prst="rect">
            <a:avLst/>
          </a:prstGeom>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1"/>
                </a:solidFill>
              </a:rPr>
              <a:t>Herramientas de descubrimiento electrónico</a:t>
            </a:r>
            <a:endParaRPr sz="1200">
              <a:solidFill>
                <a:schemeClr val="accent1"/>
              </a:solidFill>
            </a:endParaRPr>
          </a:p>
        </p:txBody>
      </p:sp>
    </p:spTree>
    <p:extLst>
      <p:ext uri="{BB962C8B-B14F-4D97-AF65-F5344CB8AC3E}">
        <p14:creationId xmlns:p14="http://schemas.microsoft.com/office/powerpoint/2010/main" val="28786125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65" descr="header_0"/>
          <p:cNvSpPr txBox="1">
            <a:spLocks noGrp="1"/>
          </p:cNvSpPr>
          <p:nvPr>
            <p:ph type="subTitle" idx="4294967295"/>
          </p:nvPr>
        </p:nvSpPr>
        <p:spPr>
          <a:xfrm>
            <a:off x="348600" y="1299750"/>
            <a:ext cx="3779700" cy="6990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1"/>
                </a:solidFill>
                <a:latin typeface="Noto Sans"/>
                <a:ea typeface="Noto Sans"/>
                <a:cs typeface="Noto Sans"/>
                <a:sym typeface="Noto Sans"/>
              </a:rPr>
              <a:t>Consideraciones legales</a:t>
            </a:r>
            <a:endParaRPr sz="1200" b="1">
              <a:solidFill>
                <a:schemeClr val="accent1"/>
              </a:solidFill>
              <a:latin typeface="Noto Sans"/>
              <a:ea typeface="Noto Sans"/>
              <a:cs typeface="Noto Sans"/>
              <a:sym typeface="Noto Sans"/>
            </a:endParaRPr>
          </a:p>
        </p:txBody>
      </p:sp>
      <p:sp>
        <p:nvSpPr>
          <p:cNvPr id="451" name="Google Shape;451;p65" descr="header_1"/>
          <p:cNvSpPr txBox="1">
            <a:spLocks noGrp="1"/>
          </p:cNvSpPr>
          <p:nvPr>
            <p:ph type="subTitle" idx="4294967295"/>
          </p:nvPr>
        </p:nvSpPr>
        <p:spPr>
          <a:xfrm>
            <a:off x="4569498" y="1299750"/>
            <a:ext cx="3779700" cy="6990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1"/>
                </a:solidFill>
                <a:latin typeface="Noto Sans"/>
                <a:ea typeface="Noto Sans"/>
                <a:cs typeface="Noto Sans"/>
                <a:sym typeface="Noto Sans"/>
              </a:rPr>
              <a:t>Consideraciones éticas</a:t>
            </a:r>
            <a:endParaRPr sz="1200" b="1">
              <a:solidFill>
                <a:schemeClr val="accent1"/>
              </a:solidFill>
              <a:latin typeface="Noto Sans"/>
              <a:ea typeface="Noto Sans"/>
              <a:cs typeface="Noto Sans"/>
              <a:sym typeface="Noto Sans"/>
            </a:endParaRPr>
          </a:p>
        </p:txBody>
      </p:sp>
      <p:sp>
        <p:nvSpPr>
          <p:cNvPr id="452" name="Google Shape;452;p65" descr="detail_0"/>
          <p:cNvSpPr txBox="1">
            <a:spLocks noGrp="1"/>
          </p:cNvSpPr>
          <p:nvPr>
            <p:ph type="body" idx="1"/>
          </p:nvPr>
        </p:nvSpPr>
        <p:spPr>
          <a:xfrm>
            <a:off x="348597" y="2281725"/>
            <a:ext cx="3779700" cy="2482800"/>
          </a:xfrm>
          <a:prstGeom prst="rect">
            <a:avLst/>
          </a:prstGeom>
        </p:spPr>
        <p:txBody>
          <a:bodyPr spcFirstLastPara="1" wrap="square" lIns="0" tIns="91425" rIns="0" bIns="91425" anchor="t" anchorCtr="0">
            <a:noAutofit/>
          </a:bodyPr>
          <a:lstStyle/>
          <a:p>
            <a:pPr marL="342900" lvl="0" indent="-212725" algn="l" rtl="0">
              <a:spcBef>
                <a:spcPts val="0"/>
              </a:spcBef>
              <a:spcAft>
                <a:spcPts val="0"/>
              </a:spcAft>
              <a:buClr>
                <a:schemeClr val="lt1"/>
              </a:buClr>
              <a:buSzPts val="1100"/>
              <a:buChar char="●"/>
            </a:pPr>
            <a:r>
              <a:rPr lang="es" sz="1100" dirty="0">
                <a:solidFill>
                  <a:schemeClr val="lt1"/>
                </a:solidFill>
              </a:rPr>
              <a:t>Es necesario cumplir con las leyes de privacidad de datos como GDPR y CCPA.</a:t>
            </a:r>
            <a:endParaRPr sz="1100" dirty="0">
              <a:solidFill>
                <a:schemeClr val="lt1"/>
              </a:solidFill>
            </a:endParaRPr>
          </a:p>
          <a:p>
            <a:pPr marL="342900" lvl="0" indent="-212725" algn="l" rtl="0">
              <a:spcBef>
                <a:spcPts val="1000"/>
              </a:spcBef>
              <a:spcAft>
                <a:spcPts val="0"/>
              </a:spcAft>
              <a:buClr>
                <a:schemeClr val="lt1"/>
              </a:buClr>
              <a:buSzPts val="1100"/>
              <a:buChar char="●"/>
            </a:pPr>
            <a:r>
              <a:rPr lang="es" sz="1100" dirty="0">
                <a:solidFill>
                  <a:schemeClr val="lt1"/>
                </a:solidFill>
              </a:rPr>
              <a:t>Las herramientas de inteligencia artificial deben garantizar la confidencialidad del cliente y proteger la información confidencial.</a:t>
            </a:r>
            <a:endParaRPr sz="1100" dirty="0">
              <a:solidFill>
                <a:schemeClr val="lt1"/>
              </a:solidFill>
            </a:endParaRPr>
          </a:p>
          <a:p>
            <a:pPr marL="342900" lvl="0" indent="-212725" algn="l" rtl="0">
              <a:spcBef>
                <a:spcPts val="1000"/>
              </a:spcBef>
              <a:spcAft>
                <a:spcPts val="0"/>
              </a:spcAft>
              <a:buClr>
                <a:schemeClr val="lt1"/>
              </a:buClr>
              <a:buSzPts val="1100"/>
              <a:buChar char="●"/>
            </a:pPr>
            <a:r>
              <a:rPr lang="es" sz="1100" dirty="0">
                <a:solidFill>
                  <a:schemeClr val="lt1"/>
                </a:solidFill>
              </a:rPr>
              <a:t>Surgen problemas de derechos de propiedad intelectual con respecto al contenido generado por IA.</a:t>
            </a:r>
            <a:endParaRPr sz="1100" dirty="0">
              <a:solidFill>
                <a:schemeClr val="lt1"/>
              </a:solidFill>
            </a:endParaRPr>
          </a:p>
          <a:p>
            <a:pPr marL="342900" lvl="0" indent="-212725" algn="l" rtl="0">
              <a:spcBef>
                <a:spcPts val="1000"/>
              </a:spcBef>
              <a:spcAft>
                <a:spcPts val="1000"/>
              </a:spcAft>
              <a:buClr>
                <a:schemeClr val="lt1"/>
              </a:buClr>
              <a:buSzPts val="1100"/>
              <a:buChar char="●"/>
            </a:pPr>
            <a:r>
              <a:rPr lang="es" sz="1100" dirty="0">
                <a:solidFill>
                  <a:schemeClr val="lt1"/>
                </a:solidFill>
              </a:rPr>
              <a:t>El cumplimiento de los acuerdos de licencia de software es esencial.</a:t>
            </a:r>
            <a:endParaRPr sz="1100" dirty="0">
              <a:solidFill>
                <a:schemeClr val="lt1"/>
              </a:solidFill>
            </a:endParaRPr>
          </a:p>
        </p:txBody>
      </p:sp>
      <p:sp>
        <p:nvSpPr>
          <p:cNvPr id="453" name="Google Shape;453;p65" descr="detail_1"/>
          <p:cNvSpPr txBox="1">
            <a:spLocks noGrp="1"/>
          </p:cNvSpPr>
          <p:nvPr>
            <p:ph type="body" idx="1"/>
          </p:nvPr>
        </p:nvSpPr>
        <p:spPr>
          <a:xfrm>
            <a:off x="4569492" y="2281725"/>
            <a:ext cx="3779700" cy="2482800"/>
          </a:xfrm>
          <a:prstGeom prst="rect">
            <a:avLst/>
          </a:prstGeom>
        </p:spPr>
        <p:txBody>
          <a:bodyPr spcFirstLastPara="1" wrap="square" lIns="0" tIns="91425" rIns="0" bIns="91425" anchor="t" anchorCtr="0">
            <a:noAutofit/>
          </a:bodyPr>
          <a:lstStyle/>
          <a:p>
            <a:pPr marL="342900" lvl="0" indent="-212725" algn="l" rtl="0">
              <a:spcBef>
                <a:spcPts val="0"/>
              </a:spcBef>
              <a:spcAft>
                <a:spcPts val="0"/>
              </a:spcAft>
              <a:buClr>
                <a:schemeClr val="lt1"/>
              </a:buClr>
              <a:buSzPts val="1100"/>
              <a:buChar char="●"/>
            </a:pPr>
            <a:r>
              <a:rPr lang="es" sz="1100">
                <a:solidFill>
                  <a:schemeClr val="lt1"/>
                </a:solidFill>
              </a:rPr>
              <a:t>El sesgo algorítmico puede conducir a resultados legales injustos o sesgados.</a:t>
            </a:r>
            <a:endParaRPr sz="1100">
              <a:solidFill>
                <a:schemeClr val="lt1"/>
              </a:solidFill>
            </a:endParaRPr>
          </a:p>
          <a:p>
            <a:pPr marL="342900" lvl="0" indent="-212725" algn="l" rtl="0">
              <a:spcBef>
                <a:spcPts val="1000"/>
              </a:spcBef>
              <a:spcAft>
                <a:spcPts val="0"/>
              </a:spcAft>
              <a:buClr>
                <a:schemeClr val="lt1"/>
              </a:buClr>
              <a:buSzPts val="1100"/>
              <a:buChar char="●"/>
            </a:pPr>
            <a:r>
              <a:rPr lang="es" sz="1100">
                <a:solidFill>
                  <a:schemeClr val="lt1"/>
                </a:solidFill>
              </a:rPr>
              <a:t>La transparencia en los procesos de toma de decisiones de la IA es crucial para mantener la confianza.</a:t>
            </a:r>
            <a:endParaRPr sz="1100">
              <a:solidFill>
                <a:schemeClr val="lt1"/>
              </a:solidFill>
            </a:endParaRPr>
          </a:p>
          <a:p>
            <a:pPr marL="342900" lvl="0" indent="-212725" algn="l" rtl="0">
              <a:spcBef>
                <a:spcPts val="1000"/>
              </a:spcBef>
              <a:spcAft>
                <a:spcPts val="0"/>
              </a:spcAft>
              <a:buClr>
                <a:schemeClr val="lt1"/>
              </a:buClr>
              <a:buSzPts val="1100"/>
              <a:buChar char="●"/>
            </a:pPr>
            <a:r>
              <a:rPr lang="es" sz="1100">
                <a:solidFill>
                  <a:schemeClr val="lt1"/>
                </a:solidFill>
              </a:rPr>
              <a:t>La dependencia excesiva de la IA puede socavar el desarrollo de habilidades jurídicas críticas.</a:t>
            </a:r>
            <a:endParaRPr sz="1100">
              <a:solidFill>
                <a:schemeClr val="lt1"/>
              </a:solidFill>
            </a:endParaRPr>
          </a:p>
          <a:p>
            <a:pPr marL="342900" lvl="0" indent="-212725" algn="l" rtl="0">
              <a:spcBef>
                <a:spcPts val="1000"/>
              </a:spcBef>
              <a:spcAft>
                <a:spcPts val="1000"/>
              </a:spcAft>
              <a:buClr>
                <a:schemeClr val="lt1"/>
              </a:buClr>
              <a:buSzPts val="1100"/>
              <a:buChar char="●"/>
            </a:pPr>
            <a:r>
              <a:rPr lang="es" sz="1100">
                <a:solidFill>
                  <a:schemeClr val="lt1"/>
                </a:solidFill>
              </a:rPr>
              <a:t>Es necesario establecer responsabilidades por los errores de la IA en la investigación jurídica.</a:t>
            </a:r>
            <a:endParaRPr sz="1100">
              <a:solidFill>
                <a:schemeClr val="lt1"/>
              </a:solidFill>
            </a:endParaRPr>
          </a:p>
        </p:txBody>
      </p:sp>
      <p:sp>
        <p:nvSpPr>
          <p:cNvPr id="454" name="Google Shape;454;p65" descr="title"/>
          <p:cNvSpPr txBox="1">
            <a:spLocks noGrp="1"/>
          </p:cNvSpPr>
          <p:nvPr>
            <p:ph type="title"/>
          </p:nvPr>
        </p:nvSpPr>
        <p:spPr>
          <a:xfrm>
            <a:off x="936997" y="905041"/>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1700" b="1" dirty="0">
                <a:latin typeface="Bodoni Moda"/>
                <a:ea typeface="Bodoni Moda"/>
                <a:cs typeface="Bodoni Moda"/>
                <a:sym typeface="Bodoni Moda"/>
              </a:rPr>
              <a:t>Consideraciones legales y éticas en el uso de la IA para la investigación jurídica</a:t>
            </a:r>
            <a:endParaRPr sz="1700" b="1" dirty="0">
              <a:solidFill>
                <a:schemeClr val="lt1"/>
              </a:solidFill>
              <a:latin typeface="Bodoni Moda"/>
              <a:ea typeface="Bodoni Moda"/>
              <a:cs typeface="Bodoni Moda"/>
              <a:sym typeface="Bodoni Moda"/>
            </a:endParaRPr>
          </a:p>
        </p:txBody>
      </p:sp>
      <p:cxnSp>
        <p:nvCxnSpPr>
          <p:cNvPr id="455" name="Google Shape;455;p65"/>
          <p:cNvCxnSpPr/>
          <p:nvPr/>
        </p:nvCxnSpPr>
        <p:spPr>
          <a:xfrm>
            <a:off x="348600" y="2056125"/>
            <a:ext cx="1694700" cy="0"/>
          </a:xfrm>
          <a:prstGeom prst="straightConnector1">
            <a:avLst/>
          </a:prstGeom>
          <a:noFill/>
          <a:ln w="9525" cap="flat" cmpd="sng">
            <a:solidFill>
              <a:schemeClr val="dk2"/>
            </a:solidFill>
            <a:prstDash val="solid"/>
            <a:round/>
            <a:headEnd type="none" w="med" len="med"/>
            <a:tailEnd type="none" w="med" len="med"/>
          </a:ln>
        </p:spPr>
      </p:cxnSp>
      <p:cxnSp>
        <p:nvCxnSpPr>
          <p:cNvPr id="456" name="Google Shape;456;p65"/>
          <p:cNvCxnSpPr/>
          <p:nvPr/>
        </p:nvCxnSpPr>
        <p:spPr>
          <a:xfrm>
            <a:off x="4569500" y="2056125"/>
            <a:ext cx="1694700" cy="0"/>
          </a:xfrm>
          <a:prstGeom prst="straightConnector1">
            <a:avLst/>
          </a:prstGeom>
          <a:noFill/>
          <a:ln w="9525" cap="flat" cmpd="sng">
            <a:solidFill>
              <a:schemeClr val="dk2"/>
            </a:solidFill>
            <a:prstDash val="solid"/>
            <a:round/>
            <a:headEnd type="none" w="med" len="med"/>
            <a:tailEnd type="none" w="med" len="med"/>
          </a:ln>
        </p:spPr>
      </p:cxnSp>
      <p:sp>
        <p:nvSpPr>
          <p:cNvPr id="457" name="Google Shape;457;p65"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Ética</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34315600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57"/>
          <p:cNvSpPr txBox="1">
            <a:spLocks noGrp="1"/>
          </p:cNvSpPr>
          <p:nvPr>
            <p:ph type="subTitle" idx="4294967295"/>
          </p:nvPr>
        </p:nvSpPr>
        <p:spPr>
          <a:xfrm>
            <a:off x="348525" y="342900"/>
            <a:ext cx="1918200" cy="396600"/>
          </a:xfrm>
          <a:prstGeom prst="rect">
            <a:avLst/>
          </a:prstGeom>
        </p:spPr>
        <p:txBody>
          <a:bodyPr spcFirstLastPara="1" wrap="square" lIns="0" tIns="91425" rIns="0" bIns="91425" anchor="t" anchorCtr="0">
            <a:noAutofit/>
          </a:bodyPr>
          <a:lstStyle/>
          <a:p>
            <a:pPr marL="0" lvl="0" indent="0" algn="l" rtl="0">
              <a:spcBef>
                <a:spcPts val="0"/>
              </a:spcBef>
              <a:spcAft>
                <a:spcPts val="800"/>
              </a:spcAft>
              <a:buNone/>
            </a:pPr>
            <a:r>
              <a:rPr lang="es" sz="2400" b="1" i="1">
                <a:solidFill>
                  <a:schemeClr val="lt1"/>
                </a:solidFill>
                <a:latin typeface="Bodoni Moda"/>
                <a:ea typeface="Bodoni Moda"/>
                <a:cs typeface="Bodoni Moda"/>
                <a:sym typeface="Bodoni Moda"/>
              </a:rPr>
              <a:t>Agenda</a:t>
            </a:r>
            <a:endParaRPr sz="2400" b="1" i="1">
              <a:solidFill>
                <a:schemeClr val="lt1"/>
              </a:solidFill>
              <a:latin typeface="Bodoni Moda"/>
              <a:ea typeface="Bodoni Moda"/>
              <a:cs typeface="Bodoni Moda"/>
              <a:sym typeface="Bodoni Moda"/>
            </a:endParaRPr>
          </a:p>
        </p:txBody>
      </p:sp>
      <p:sp>
        <p:nvSpPr>
          <p:cNvPr id="309" name="Google Shape;309;p57" descr="agenda_0"/>
          <p:cNvSpPr txBox="1"/>
          <p:nvPr/>
        </p:nvSpPr>
        <p:spPr>
          <a:xfrm>
            <a:off x="2266725" y="342900"/>
            <a:ext cx="4220400" cy="3681600"/>
          </a:xfrm>
          <a:prstGeom prst="rect">
            <a:avLst/>
          </a:prstGeom>
          <a:noFill/>
          <a:ln>
            <a:noFill/>
          </a:ln>
        </p:spPr>
        <p:txBody>
          <a:bodyPr spcFirstLastPara="1" wrap="square" lIns="0" tIns="91425" rIns="91425" bIns="0" anchor="b" anchorCtr="0">
            <a:noAutofit/>
          </a:bodyPr>
          <a:lstStyle/>
          <a:p>
            <a:pPr marL="0" lvl="0" indent="-190500" algn="l" rtl="0">
              <a:lnSpc>
                <a:spcPct val="150000"/>
              </a:lnSpc>
              <a:spcBef>
                <a:spcPts val="0"/>
              </a:spcBef>
              <a:spcAft>
                <a:spcPts val="0"/>
              </a:spcAft>
              <a:buClr>
                <a:schemeClr val="dk1"/>
              </a:buClr>
              <a:buSzPts val="1200"/>
              <a:buFont typeface="Georgia"/>
              <a:buChar char="•"/>
            </a:pPr>
            <a:r>
              <a:rPr lang="es" sz="1200" dirty="0">
                <a:solidFill>
                  <a:schemeClr val="lt1"/>
                </a:solidFill>
                <a:latin typeface="Georgia"/>
                <a:ea typeface="Georgia"/>
                <a:cs typeface="Georgia"/>
                <a:sym typeface="Georgia"/>
              </a:rPr>
              <a:t>Introducción</a:t>
            </a:r>
            <a:endParaRPr sz="1200" dirty="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s" sz="1200" dirty="0">
                <a:solidFill>
                  <a:schemeClr val="lt1"/>
                </a:solidFill>
                <a:latin typeface="Georgia"/>
                <a:ea typeface="Georgia"/>
                <a:cs typeface="Georgia"/>
                <a:sym typeface="Georgia"/>
              </a:rPr>
              <a:t>Cómo la IA puede aportar reformas al sistema legal</a:t>
            </a:r>
            <a:endParaRPr sz="1200" dirty="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s" sz="1200" dirty="0">
                <a:solidFill>
                  <a:schemeClr val="lt1"/>
                </a:solidFill>
                <a:latin typeface="Georgia"/>
                <a:ea typeface="Georgia"/>
                <a:cs typeface="Georgia"/>
                <a:sym typeface="Georgia"/>
              </a:rPr>
              <a:t>IA: la asistencia del futuro para los abogados</a:t>
            </a:r>
            <a:endParaRPr sz="1200" dirty="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s" sz="1200" dirty="0">
                <a:solidFill>
                  <a:schemeClr val="lt1"/>
                </a:solidFill>
                <a:latin typeface="Georgia"/>
                <a:ea typeface="Georgia"/>
                <a:cs typeface="Georgia"/>
                <a:sym typeface="Georgia"/>
              </a:rPr>
              <a:t>Cómo la IA remodelará el sistema judicial a nivel mundial</a:t>
            </a:r>
            <a:endParaRPr sz="1200" dirty="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s" sz="1200" dirty="0">
                <a:solidFill>
                  <a:schemeClr val="lt1"/>
                </a:solidFill>
                <a:latin typeface="Georgia"/>
                <a:ea typeface="Georgia"/>
                <a:cs typeface="Georgia"/>
                <a:sym typeface="Georgia"/>
              </a:rPr>
              <a:t>Sistemas de IA actuales en el ámbito jurídico</a:t>
            </a:r>
            <a:endParaRPr sz="1200" dirty="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s" sz="1200" dirty="0">
                <a:solidFill>
                  <a:schemeClr val="lt1"/>
                </a:solidFill>
                <a:latin typeface="Georgia"/>
                <a:ea typeface="Georgia"/>
                <a:cs typeface="Georgia"/>
                <a:sym typeface="Georgia"/>
              </a:rPr>
              <a:t>IA: ¿bendición o perdición para el sector jurídico?</a:t>
            </a:r>
            <a:endParaRPr sz="1200" dirty="0">
              <a:solidFill>
                <a:schemeClr val="lt1"/>
              </a:solidFill>
              <a:latin typeface="Georgia"/>
              <a:ea typeface="Georgia"/>
              <a:cs typeface="Georgia"/>
              <a:sym typeface="Georgia"/>
            </a:endParaRPr>
          </a:p>
          <a:p>
            <a:pPr marL="0" lvl="0" indent="-190500" algn="l" rtl="0">
              <a:lnSpc>
                <a:spcPct val="150000"/>
              </a:lnSpc>
              <a:spcBef>
                <a:spcPts val="0"/>
              </a:spcBef>
              <a:spcAft>
                <a:spcPts val="0"/>
              </a:spcAft>
              <a:buClr>
                <a:schemeClr val="dk1"/>
              </a:buClr>
              <a:buSzPts val="1200"/>
              <a:buFont typeface="Georgia"/>
              <a:buChar char="•"/>
            </a:pPr>
            <a:r>
              <a:rPr lang="es" sz="1200" dirty="0" smtClean="0">
                <a:solidFill>
                  <a:schemeClr val="lt1"/>
                </a:solidFill>
                <a:latin typeface="Georgia"/>
                <a:ea typeface="Georgia"/>
                <a:cs typeface="Georgia"/>
                <a:sym typeface="Georgia"/>
              </a:rPr>
              <a:t>Conclusión</a:t>
            </a:r>
            <a:endParaRPr sz="1200" dirty="0">
              <a:solidFill>
                <a:schemeClr val="lt1"/>
              </a:solidFill>
              <a:latin typeface="Georgia"/>
              <a:ea typeface="Georgia"/>
              <a:cs typeface="Georgia"/>
              <a:sym typeface="Georgia"/>
            </a:endParaRPr>
          </a:p>
        </p:txBody>
      </p:sp>
      <p:sp>
        <p:nvSpPr>
          <p:cNvPr id="310" name="Google Shape;310;p57"/>
          <p:cNvSpPr/>
          <p:nvPr/>
        </p:nvSpPr>
        <p:spPr>
          <a:xfrm>
            <a:off x="1532650" y="6579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1100" y="430364"/>
            <a:ext cx="7782900" cy="572700"/>
          </a:xfrm>
        </p:spPr>
        <p:txBody>
          <a:bodyPr>
            <a:normAutofit/>
          </a:bodyPr>
          <a:lstStyle/>
          <a:p>
            <a:r>
              <a:rPr lang="es" b="1" dirty="0" err="1"/>
              <a:t>Aplicación </a:t>
            </a:r>
            <a:r>
              <a:rPr lang="es" b="1" dirty="0"/>
              <a:t>de la IA </a:t>
            </a:r>
            <a:endParaRPr lang="es-CO" dirty="0"/>
          </a:p>
        </p:txBody>
      </p:sp>
      <p:sp>
        <p:nvSpPr>
          <p:cNvPr id="6" name="Text Placeholder 5"/>
          <p:cNvSpPr>
            <a:spLocks noGrp="1"/>
          </p:cNvSpPr>
          <p:nvPr>
            <p:ph type="body" idx="1"/>
          </p:nvPr>
        </p:nvSpPr>
        <p:spPr>
          <a:xfrm>
            <a:off x="457200" y="915600"/>
            <a:ext cx="7782900" cy="3653400"/>
          </a:xfrm>
        </p:spPr>
        <p:txBody>
          <a:bodyPr>
            <a:noAutofit/>
          </a:bodyPr>
          <a:lstStyle/>
          <a:p>
            <a:pPr fontAlgn="base">
              <a:lnSpc>
                <a:spcPct val="250000"/>
              </a:lnSpc>
            </a:pPr>
            <a:r>
              <a:rPr lang="es" sz="1100" dirty="0">
                <a:solidFill>
                  <a:schemeClr val="lt1"/>
                </a:solidFill>
              </a:rPr>
              <a:t>La IA generativa juega un papel importante en la automatización de la investigación jurídica. Se utiliza para generar y analizar contenido legal, redactar documentos y sugerir argumentos legales basados en extensas bases de datos legales.</a:t>
            </a:r>
            <a:endParaRPr lang="en-US" sz="1100" dirty="0" smtClean="0">
              <a:solidFill>
                <a:schemeClr val="lt1"/>
              </a:solidFill>
            </a:endParaRPr>
          </a:p>
          <a:p>
            <a:pPr fontAlgn="base">
              <a:lnSpc>
                <a:spcPct val="250000"/>
              </a:lnSpc>
            </a:pPr>
            <a:r>
              <a:rPr lang="es" sz="1100" dirty="0" smtClean="0">
                <a:solidFill>
                  <a:schemeClr val="lt1"/>
                </a:solidFill>
              </a:rPr>
              <a:t>predictivo </a:t>
            </a:r>
            <a:r>
              <a:rPr lang="es" sz="1100" dirty="0">
                <a:solidFill>
                  <a:schemeClr val="lt1"/>
                </a:solidFill>
              </a:rPr>
              <a:t>es otra área en la que </a:t>
            </a:r>
            <a:r>
              <a:rPr lang="es" sz="1100" dirty="0">
                <a:solidFill>
                  <a:schemeClr val="lt1"/>
                </a:solidFill>
                <a:hlinkClick r:id="rId2"/>
              </a:rPr>
              <a:t>la IA generativa </a:t>
            </a:r>
            <a:r>
              <a:rPr lang="es" sz="1100" dirty="0">
                <a:solidFill>
                  <a:schemeClr val="lt1"/>
                </a:solidFill>
              </a:rPr>
              <a:t>está avanzando, permitiendo la creación de modelos basados en decisiones y tendencias legales pasadas para predecir resultados futuros.</a:t>
            </a:r>
          </a:p>
          <a:p>
            <a:pPr fontAlgn="base">
              <a:lnSpc>
                <a:spcPct val="250000"/>
              </a:lnSpc>
            </a:pPr>
            <a:r>
              <a:rPr lang="es" sz="1100" dirty="0">
                <a:solidFill>
                  <a:schemeClr val="lt1"/>
                </a:solidFill>
              </a:rPr>
              <a:t>La IA está transformando significativamente el campo de la investigación jurídica al proporcionar una variedad de herramientas y métodos, desde el procesamiento del lenguaje natural y el análisis jurídico predictivo hasta plataformas de investigación personalizadas y procesamiento del lenguaje jurídico.</a:t>
            </a:r>
            <a:endParaRPr lang="es-CO" sz="1100" dirty="0">
              <a:solidFill>
                <a:schemeClr val="lt1"/>
              </a:solidFill>
            </a:endParaRPr>
          </a:p>
        </p:txBody>
      </p:sp>
    </p:spTree>
    <p:extLst>
      <p:ext uri="{BB962C8B-B14F-4D97-AF65-F5344CB8AC3E}">
        <p14:creationId xmlns:p14="http://schemas.microsoft.com/office/powerpoint/2010/main" val="360274759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00"/>
        <p:cNvGrpSpPr/>
        <p:nvPr/>
      </p:nvGrpSpPr>
      <p:grpSpPr>
        <a:xfrm>
          <a:off x="0" y="0"/>
          <a:ext cx="0" cy="0"/>
          <a:chOff x="0" y="0"/>
          <a:chExt cx="0" cy="0"/>
        </a:xfrm>
      </p:grpSpPr>
      <p:sp>
        <p:nvSpPr>
          <p:cNvPr id="401" name="Google Shape;401;p63" descr="header_0"/>
          <p:cNvSpPr txBox="1">
            <a:spLocks noGrp="1"/>
          </p:cNvSpPr>
          <p:nvPr>
            <p:ph type="subTitle" idx="4294967295"/>
          </p:nvPr>
        </p:nvSpPr>
        <p:spPr>
          <a:xfrm>
            <a:off x="348600" y="1299750"/>
            <a:ext cx="3779700" cy="5361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4"/>
                </a:solidFill>
              </a:rPr>
              <a:t>Ventajas de la IA en el Sector Legal</a:t>
            </a:r>
            <a:endParaRPr sz="1200" b="1">
              <a:solidFill>
                <a:schemeClr val="accent4"/>
              </a:solidFill>
            </a:endParaRPr>
          </a:p>
        </p:txBody>
      </p:sp>
      <p:sp>
        <p:nvSpPr>
          <p:cNvPr id="402" name="Google Shape;402;p63" descr="header_1"/>
          <p:cNvSpPr txBox="1">
            <a:spLocks noGrp="1"/>
          </p:cNvSpPr>
          <p:nvPr>
            <p:ph type="subTitle" idx="4294967295"/>
          </p:nvPr>
        </p:nvSpPr>
        <p:spPr>
          <a:xfrm>
            <a:off x="4569498" y="1299750"/>
            <a:ext cx="3779700" cy="5361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1"/>
                </a:solidFill>
              </a:rPr>
              <a:t>Desventajas de la IA en el sector jurídico</a:t>
            </a:r>
            <a:endParaRPr sz="1200" b="1">
              <a:solidFill>
                <a:schemeClr val="accent1"/>
              </a:solidFill>
            </a:endParaRPr>
          </a:p>
        </p:txBody>
      </p:sp>
      <p:sp>
        <p:nvSpPr>
          <p:cNvPr id="403" name="Google Shape;403;p63" descr="detail_0"/>
          <p:cNvSpPr txBox="1">
            <a:spLocks noGrp="1"/>
          </p:cNvSpPr>
          <p:nvPr>
            <p:ph type="body" idx="1"/>
          </p:nvPr>
        </p:nvSpPr>
        <p:spPr>
          <a:xfrm>
            <a:off x="348600" y="1921075"/>
            <a:ext cx="3779700" cy="2843400"/>
          </a:xfrm>
          <a:prstGeom prst="rect">
            <a:avLst/>
          </a:prstGeom>
        </p:spPr>
        <p:txBody>
          <a:bodyPr spcFirstLastPara="1" wrap="square" lIns="0" tIns="91425" rIns="0" bIns="91425" anchor="t" anchorCtr="0">
            <a:noAutofit/>
          </a:bodyPr>
          <a:lstStyle/>
          <a:p>
            <a:pPr marL="342900" lvl="0" indent="-193675" algn="l" rtl="0">
              <a:spcBef>
                <a:spcPts val="0"/>
              </a:spcBef>
              <a:spcAft>
                <a:spcPts val="0"/>
              </a:spcAft>
              <a:buClr>
                <a:schemeClr val="accent4"/>
              </a:buClr>
              <a:buSzPts val="800"/>
              <a:buChar char="●"/>
            </a:pPr>
            <a:r>
              <a:rPr lang="es" sz="800">
                <a:solidFill>
                  <a:schemeClr val="accent4"/>
                </a:solidFill>
              </a:rPr>
              <a:t>Reduce significativamente el tiempo necesario para la investigación jurídica y el análisis de documentos, lo que permite a los abogados centrarse en cuestiones jurídicas más complejas.</a:t>
            </a:r>
            <a:endParaRPr sz="800">
              <a:solidFill>
                <a:schemeClr val="accent4"/>
              </a:solidFill>
            </a:endParaRPr>
          </a:p>
          <a:p>
            <a:pPr marL="342900" lvl="0" indent="-193675" algn="l" rtl="0">
              <a:spcBef>
                <a:spcPts val="1000"/>
              </a:spcBef>
              <a:spcAft>
                <a:spcPts val="0"/>
              </a:spcAft>
              <a:buClr>
                <a:schemeClr val="accent4"/>
              </a:buClr>
              <a:buSzPts val="800"/>
              <a:buChar char="●"/>
            </a:pPr>
            <a:r>
              <a:rPr lang="es" sz="800">
                <a:solidFill>
                  <a:schemeClr val="accent4"/>
                </a:solidFill>
              </a:rPr>
              <a:t>Mejora la precisión en la predicción de los resultados de los casos mediante el análisis de grandes conjuntos de datos y sentencias anteriores, lo que ayuda a los abogados a asesorar a los clientes.</a:t>
            </a:r>
            <a:endParaRPr sz="800">
              <a:solidFill>
                <a:schemeClr val="accent4"/>
              </a:solidFill>
            </a:endParaRPr>
          </a:p>
          <a:p>
            <a:pPr marL="342900" lvl="0" indent="-193675" algn="l" rtl="0">
              <a:spcBef>
                <a:spcPts val="1000"/>
              </a:spcBef>
              <a:spcAft>
                <a:spcPts val="0"/>
              </a:spcAft>
              <a:buClr>
                <a:schemeClr val="accent4"/>
              </a:buClr>
              <a:buSzPts val="800"/>
              <a:buChar char="●"/>
            </a:pPr>
            <a:r>
              <a:rPr lang="es" sz="800">
                <a:solidFill>
                  <a:schemeClr val="accent4"/>
                </a:solidFill>
              </a:rPr>
              <a:t>Mejora la eficiencia en el manejo de tareas repetitivas, como la revisión de documentos y el análisis de contratos, lo que genera ahorros de costos para las firmas de abogados.</a:t>
            </a:r>
            <a:endParaRPr sz="800">
              <a:solidFill>
                <a:schemeClr val="accent4"/>
              </a:solidFill>
            </a:endParaRPr>
          </a:p>
          <a:p>
            <a:pPr marL="342900" lvl="0" indent="-193675" algn="l" rtl="0">
              <a:spcBef>
                <a:spcPts val="1000"/>
              </a:spcBef>
              <a:spcAft>
                <a:spcPts val="0"/>
              </a:spcAft>
              <a:buClr>
                <a:schemeClr val="accent4"/>
              </a:buClr>
              <a:buSzPts val="800"/>
              <a:buChar char="●"/>
            </a:pPr>
            <a:r>
              <a:rPr lang="es" sz="800">
                <a:solidFill>
                  <a:schemeClr val="accent4"/>
                </a:solidFill>
              </a:rPr>
              <a:t>Facilita un mejor acceso a la justicia al hacer que los servicios legales sean más asequibles y estén disponibles para un público más amplio.</a:t>
            </a:r>
            <a:endParaRPr sz="800">
              <a:solidFill>
                <a:schemeClr val="accent4"/>
              </a:solidFill>
            </a:endParaRPr>
          </a:p>
          <a:p>
            <a:pPr marL="342900" lvl="0" indent="-193675" algn="l" rtl="0">
              <a:spcBef>
                <a:spcPts val="1000"/>
              </a:spcBef>
              <a:spcAft>
                <a:spcPts val="1000"/>
              </a:spcAft>
              <a:buClr>
                <a:schemeClr val="accent4"/>
              </a:buClr>
              <a:buSzPts val="800"/>
              <a:buChar char="●"/>
            </a:pPr>
            <a:r>
              <a:rPr lang="es" sz="800">
                <a:solidFill>
                  <a:schemeClr val="accent4"/>
                </a:solidFill>
              </a:rPr>
              <a:t>Promueve la coherencia en las decisiones judiciales al minimizar los prejuicios humanos durante las evaluaciones de casos.</a:t>
            </a:r>
            <a:endParaRPr sz="800">
              <a:solidFill>
                <a:schemeClr val="accent4"/>
              </a:solidFill>
            </a:endParaRPr>
          </a:p>
        </p:txBody>
      </p:sp>
      <p:sp>
        <p:nvSpPr>
          <p:cNvPr id="404" name="Google Shape;404;p63" descr="detail_1"/>
          <p:cNvSpPr txBox="1">
            <a:spLocks noGrp="1"/>
          </p:cNvSpPr>
          <p:nvPr>
            <p:ph type="body" idx="1"/>
          </p:nvPr>
        </p:nvSpPr>
        <p:spPr>
          <a:xfrm>
            <a:off x="4569498" y="1921075"/>
            <a:ext cx="3779700" cy="2843400"/>
          </a:xfrm>
          <a:prstGeom prst="rect">
            <a:avLst/>
          </a:prstGeom>
        </p:spPr>
        <p:txBody>
          <a:bodyPr spcFirstLastPara="1" wrap="square" lIns="0" tIns="91425" rIns="0" bIns="91425" anchor="t" anchorCtr="0">
            <a:noAutofit/>
          </a:bodyPr>
          <a:lstStyle/>
          <a:p>
            <a:pPr marL="342900" lvl="0" indent="-193675" algn="l" rtl="0">
              <a:spcBef>
                <a:spcPts val="0"/>
              </a:spcBef>
              <a:spcAft>
                <a:spcPts val="0"/>
              </a:spcAft>
              <a:buClr>
                <a:schemeClr val="accent1"/>
              </a:buClr>
              <a:buSzPts val="800"/>
              <a:buChar char="●"/>
            </a:pPr>
            <a:r>
              <a:rPr lang="es" sz="800">
                <a:solidFill>
                  <a:schemeClr val="accent1"/>
                </a:solidFill>
              </a:rPr>
              <a:t>Carece de la capacidad de replicar la creatividad y la intuición humanas, que a menudo son cruciales en asuntos legales complejos.</a:t>
            </a:r>
            <a:endParaRPr sz="800">
              <a:solidFill>
                <a:schemeClr val="accent1"/>
              </a:solidFill>
            </a:endParaRPr>
          </a:p>
          <a:p>
            <a:pPr marL="342900" lvl="0" indent="-193675" algn="l" rtl="0">
              <a:spcBef>
                <a:spcPts val="1000"/>
              </a:spcBef>
              <a:spcAft>
                <a:spcPts val="0"/>
              </a:spcAft>
              <a:buClr>
                <a:schemeClr val="accent1"/>
              </a:buClr>
              <a:buSzPts val="800"/>
              <a:buChar char="●"/>
            </a:pPr>
            <a:r>
              <a:rPr lang="es" sz="800">
                <a:solidFill>
                  <a:schemeClr val="accent1"/>
                </a:solidFill>
              </a:rPr>
              <a:t>Riesgo de desplazamiento laboral de los profesionales del derecho, particularmente aquellos en roles que involucran tareas rutinarias, debido a la automatización.</a:t>
            </a:r>
            <a:endParaRPr sz="800">
              <a:solidFill>
                <a:schemeClr val="accent1"/>
              </a:solidFill>
            </a:endParaRPr>
          </a:p>
          <a:p>
            <a:pPr marL="342900" lvl="0" indent="-193675" algn="l" rtl="0">
              <a:spcBef>
                <a:spcPts val="1000"/>
              </a:spcBef>
              <a:spcAft>
                <a:spcPts val="0"/>
              </a:spcAft>
              <a:buClr>
                <a:schemeClr val="accent1"/>
              </a:buClr>
              <a:buSzPts val="800"/>
              <a:buChar char="●"/>
            </a:pPr>
            <a:r>
              <a:rPr lang="es" sz="800">
                <a:solidFill>
                  <a:schemeClr val="accent1"/>
                </a:solidFill>
              </a:rPr>
              <a:t>La dependencia de la tecnología puede generar problemas si los sistemas de IA fallan o producen resultados incorrectos, lo que podría afectar los resultados de los casos.</a:t>
            </a:r>
            <a:endParaRPr sz="800">
              <a:solidFill>
                <a:schemeClr val="accent1"/>
              </a:solidFill>
            </a:endParaRPr>
          </a:p>
          <a:p>
            <a:pPr marL="342900" lvl="0" indent="-193675" algn="l" rtl="0">
              <a:spcBef>
                <a:spcPts val="1000"/>
              </a:spcBef>
              <a:spcAft>
                <a:spcPts val="0"/>
              </a:spcAft>
              <a:buClr>
                <a:schemeClr val="accent1"/>
              </a:buClr>
              <a:buSzPts val="800"/>
              <a:buChar char="●"/>
            </a:pPr>
            <a:r>
              <a:rPr lang="es" sz="800">
                <a:solidFill>
                  <a:schemeClr val="accent1"/>
                </a:solidFill>
              </a:rPr>
              <a:t>Preocupaciones por la privacidad y la seguridad de los datos, ya que la información confidencial de los clientes puede ser vulnerable a violaciones en los sistemas de inteligencia artificial.</a:t>
            </a:r>
            <a:endParaRPr sz="800">
              <a:solidFill>
                <a:schemeClr val="accent1"/>
              </a:solidFill>
            </a:endParaRPr>
          </a:p>
          <a:p>
            <a:pPr marL="342900" lvl="0" indent="-193675" algn="l" rtl="0">
              <a:spcBef>
                <a:spcPts val="1000"/>
              </a:spcBef>
              <a:spcAft>
                <a:spcPts val="1000"/>
              </a:spcAft>
              <a:buClr>
                <a:schemeClr val="accent1"/>
              </a:buClr>
              <a:buSzPts val="800"/>
              <a:buChar char="●"/>
            </a:pPr>
            <a:r>
              <a:rPr lang="es" sz="800">
                <a:solidFill>
                  <a:schemeClr val="accent1"/>
                </a:solidFill>
              </a:rPr>
              <a:t>Dilemas éticos en torno a la rendición de cuentas por las decisiones generadas por la IA en el contexto legal, ya que es posible que los marcos legales existentes no aborden adecuadamente estas cuestiones.</a:t>
            </a:r>
            <a:endParaRPr sz="800">
              <a:solidFill>
                <a:schemeClr val="accent1"/>
              </a:solidFill>
            </a:endParaRPr>
          </a:p>
        </p:txBody>
      </p:sp>
      <p:sp>
        <p:nvSpPr>
          <p:cNvPr id="405" name="Google Shape;405;p63" descr="title"/>
          <p:cNvSpPr txBox="1">
            <a:spLocks noGrp="1"/>
          </p:cNvSpPr>
          <p:nvPr>
            <p:ph type="title"/>
          </p:nvPr>
        </p:nvSpPr>
        <p:spPr>
          <a:xfrm>
            <a:off x="1111925" y="811482"/>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400" b="1" dirty="0">
                <a:latin typeface="Bodoni Moda"/>
                <a:ea typeface="Bodoni Moda"/>
                <a:cs typeface="Bodoni Moda"/>
                <a:sym typeface="Bodoni Moda"/>
              </a:rPr>
              <a:t>IA: ¿bendición o perdición para el sector jurídico?</a:t>
            </a:r>
            <a:endParaRPr sz="2400" b="1" dirty="0">
              <a:solidFill>
                <a:schemeClr val="lt1"/>
              </a:solidFill>
              <a:latin typeface="Bodoni Moda"/>
              <a:ea typeface="Bodoni Moda"/>
              <a:cs typeface="Bodoni Moda"/>
              <a:sym typeface="Bodoni Moda"/>
            </a:endParaRPr>
          </a:p>
        </p:txBody>
      </p:sp>
      <p:sp>
        <p:nvSpPr>
          <p:cNvPr id="406" name="Google Shape;406;p63"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5"/>
                </a:solidFill>
                <a:latin typeface="Noto Sans"/>
                <a:ea typeface="Noto Sans"/>
                <a:cs typeface="Noto Sans"/>
                <a:sym typeface="Noto Sans"/>
              </a:rPr>
              <a:t>Análisis</a:t>
            </a:r>
            <a:endParaRPr sz="1000" b="1">
              <a:solidFill>
                <a:schemeClr val="accent5"/>
              </a:solidFill>
              <a:latin typeface="Noto Sans"/>
              <a:ea typeface="Noto Sans"/>
              <a:cs typeface="Noto Sans"/>
              <a:sym typeface="Noto Sans"/>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67246" y="1807374"/>
            <a:ext cx="6463733" cy="777649"/>
          </a:xfrm>
          <a:prstGeom prst="rect">
            <a:avLst/>
          </a:prstGeom>
        </p:spPr>
        <p:txBody>
          <a:bodyPr wrap="square">
            <a:spAutoFit/>
          </a:bodyPr>
          <a:lstStyle/>
          <a:p>
            <a:pPr marL="12065" marR="5080" algn="ctr">
              <a:lnSpc>
                <a:spcPct val="105600"/>
              </a:lnSpc>
              <a:spcBef>
                <a:spcPts val="95"/>
              </a:spcBef>
            </a:pPr>
            <a:r>
              <a:rPr lang="es" sz="2000" b="1" spc="-10" dirty="0"/>
              <a:t>Implementación</a:t>
            </a:r>
            <a:r>
              <a:rPr lang="es" sz="2000" b="1" spc="-75" dirty="0"/>
              <a:t> </a:t>
            </a:r>
            <a:r>
              <a:rPr lang="es" sz="2000" b="1" dirty="0"/>
              <a:t>de</a:t>
            </a:r>
            <a:r>
              <a:rPr lang="es" sz="2000" b="1" spc="-45" dirty="0"/>
              <a:t> </a:t>
            </a:r>
            <a:r>
              <a:rPr lang="es" sz="2000" b="1" spc="5" dirty="0"/>
              <a:t>AI</a:t>
            </a:r>
            <a:r>
              <a:rPr lang="es" sz="2000" b="1" spc="-1205" dirty="0"/>
              <a:t> </a:t>
            </a:r>
            <a:r>
              <a:rPr lang="es" sz="2000" b="1" spc="-20" dirty="0"/>
              <a:t>por </a:t>
            </a:r>
            <a:r>
              <a:rPr lang="es" sz="2000" b="1" spc="-5" dirty="0"/>
              <a:t>el poder judicial</a:t>
            </a:r>
            <a:endParaRPr lang="en-US" sz="2000" b="1" dirty="0"/>
          </a:p>
          <a:p>
            <a:pPr marL="2540" algn="ctr">
              <a:spcBef>
                <a:spcPts val="350"/>
              </a:spcBef>
            </a:pPr>
            <a:r>
              <a:rPr lang="es" sz="2000" b="1" dirty="0"/>
              <a:t>en </a:t>
            </a:r>
            <a:r>
              <a:rPr lang="es" sz="2000" b="1" spc="-15" dirty="0"/>
              <a:t>varios </a:t>
            </a:r>
            <a:r>
              <a:rPr lang="es" sz="2000" b="1" spc="-10" dirty="0"/>
              <a:t>paises</a:t>
            </a:r>
            <a:endParaRPr lang="es-CO" sz="2000" b="1" dirty="0"/>
          </a:p>
        </p:txBody>
      </p:sp>
    </p:spTree>
    <p:extLst>
      <p:ext uri="{BB962C8B-B14F-4D97-AF65-F5344CB8AC3E}">
        <p14:creationId xmlns:p14="http://schemas.microsoft.com/office/powerpoint/2010/main" val="80613881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5917311" y="3078861"/>
            <a:ext cx="2432685" cy="252889"/>
          </a:xfrm>
          <a:custGeom>
            <a:avLst/>
            <a:gdLst/>
            <a:ahLst/>
            <a:cxnLst/>
            <a:rect l="l" t="t" r="r" b="b"/>
            <a:pathLst>
              <a:path w="3243579" h="337185">
                <a:moveTo>
                  <a:pt x="3243072" y="0"/>
                </a:moveTo>
                <a:lnTo>
                  <a:pt x="3243072" y="0"/>
                </a:lnTo>
                <a:lnTo>
                  <a:pt x="0" y="0"/>
                </a:lnTo>
                <a:lnTo>
                  <a:pt x="0" y="336804"/>
                </a:lnTo>
                <a:lnTo>
                  <a:pt x="3243072" y="336804"/>
                </a:lnTo>
                <a:lnTo>
                  <a:pt x="3243072" y="0"/>
                </a:lnTo>
                <a:close/>
              </a:path>
            </a:pathLst>
          </a:custGeom>
          <a:solidFill>
            <a:srgbClr val="FFFFFF"/>
          </a:solidFill>
        </p:spPr>
        <p:txBody>
          <a:bodyPr wrap="square" lIns="0" tIns="0" rIns="0" bIns="0" rtlCol="0"/>
          <a:lstStyle/>
          <a:p>
            <a:endParaRPr sz="1050"/>
          </a:p>
        </p:txBody>
      </p:sp>
      <p:sp>
        <p:nvSpPr>
          <p:cNvPr id="4" name="object 4"/>
          <p:cNvSpPr/>
          <p:nvPr/>
        </p:nvSpPr>
        <p:spPr>
          <a:xfrm>
            <a:off x="6569965" y="4134993"/>
            <a:ext cx="1779746" cy="252889"/>
          </a:xfrm>
          <a:custGeom>
            <a:avLst/>
            <a:gdLst/>
            <a:ahLst/>
            <a:cxnLst/>
            <a:rect l="l" t="t" r="r" b="b"/>
            <a:pathLst>
              <a:path w="2372995" h="337185">
                <a:moveTo>
                  <a:pt x="2372868" y="0"/>
                </a:moveTo>
                <a:lnTo>
                  <a:pt x="2372868" y="0"/>
                </a:lnTo>
                <a:lnTo>
                  <a:pt x="0" y="0"/>
                </a:lnTo>
                <a:lnTo>
                  <a:pt x="0" y="336804"/>
                </a:lnTo>
                <a:lnTo>
                  <a:pt x="2372868" y="336804"/>
                </a:lnTo>
                <a:lnTo>
                  <a:pt x="2372868" y="0"/>
                </a:lnTo>
                <a:close/>
              </a:path>
            </a:pathLst>
          </a:custGeom>
          <a:solidFill>
            <a:srgbClr val="FFFFFF"/>
          </a:solidFill>
        </p:spPr>
        <p:txBody>
          <a:bodyPr wrap="square" lIns="0" tIns="0" rIns="0" bIns="0" rtlCol="0"/>
          <a:lstStyle/>
          <a:p>
            <a:endParaRPr sz="1050"/>
          </a:p>
        </p:txBody>
      </p:sp>
      <p:sp>
        <p:nvSpPr>
          <p:cNvPr id="5" name="object 5"/>
          <p:cNvSpPr txBox="1"/>
          <p:nvPr/>
        </p:nvSpPr>
        <p:spPr>
          <a:xfrm>
            <a:off x="254442" y="1206170"/>
            <a:ext cx="8619592" cy="2397451"/>
          </a:xfrm>
          <a:prstGeom prst="rect">
            <a:avLst/>
          </a:prstGeom>
        </p:spPr>
        <p:txBody>
          <a:bodyPr vert="horz" wrap="square" lIns="0" tIns="9525" rIns="0" bIns="0" rtlCol="0">
            <a:spAutoFit/>
          </a:bodyPr>
          <a:lstStyle/>
          <a:p>
            <a:pPr marL="238125" marR="6191" indent="-229076" algn="just">
              <a:lnSpc>
                <a:spcPct val="140000"/>
              </a:lnSpc>
              <a:spcBef>
                <a:spcPts val="75"/>
              </a:spcBef>
              <a:buSzPct val="54545"/>
              <a:buFont typeface="Arial MT"/>
              <a:buChar char="•"/>
              <a:tabLst>
                <a:tab pos="238125" algn="l"/>
                <a:tab pos="240030" algn="l"/>
              </a:tabLst>
            </a:pPr>
            <a:r>
              <a:rPr sz="1650" dirty="0">
                <a:solidFill>
                  <a:srgbClr val="090909"/>
                </a:solidFill>
                <a:latin typeface="Cambria"/>
                <a:cs typeface="Cambria"/>
              </a:rPr>
              <a:t> </a:t>
            </a:r>
            <a:r>
              <a:rPr sz="1650" spc="71" dirty="0">
                <a:latin typeface="Cambria"/>
                <a:cs typeface="Cambria"/>
              </a:rPr>
              <a:t>El</a:t>
            </a:r>
            <a:r>
              <a:rPr sz="1650" spc="124" dirty="0">
                <a:latin typeface="Cambria"/>
                <a:cs typeface="Cambria"/>
              </a:rPr>
              <a:t> </a:t>
            </a:r>
            <a:r>
              <a:rPr sz="1650" spc="68" dirty="0">
                <a:latin typeface="Cambria"/>
                <a:cs typeface="Cambria"/>
              </a:rPr>
              <a:t>Supremo</a:t>
            </a:r>
            <a:r>
              <a:rPr sz="1650" spc="135" dirty="0">
                <a:latin typeface="Cambria"/>
                <a:cs typeface="Cambria"/>
              </a:rPr>
              <a:t> </a:t>
            </a:r>
            <a:r>
              <a:rPr sz="1650" spc="83" dirty="0">
                <a:latin typeface="Cambria"/>
                <a:cs typeface="Cambria"/>
              </a:rPr>
              <a:t>corte</a:t>
            </a:r>
            <a:r>
              <a:rPr sz="1650" spc="120" dirty="0">
                <a:latin typeface="Cambria"/>
                <a:cs typeface="Cambria"/>
              </a:rPr>
              <a:t> </a:t>
            </a:r>
            <a:r>
              <a:rPr sz="1650" spc="56" dirty="0">
                <a:latin typeface="Cambria"/>
                <a:cs typeface="Cambria"/>
              </a:rPr>
              <a:t>a través de</a:t>
            </a:r>
            <a:r>
              <a:rPr sz="1650" spc="131" dirty="0">
                <a:latin typeface="Cambria"/>
                <a:cs typeface="Cambria"/>
              </a:rPr>
              <a:t> </a:t>
            </a:r>
            <a:r>
              <a:rPr sz="1650" spc="101" dirty="0">
                <a:latin typeface="Cambria"/>
                <a:cs typeface="Cambria"/>
              </a:rPr>
              <a:t>a</a:t>
            </a:r>
            <a:r>
              <a:rPr sz="1650" spc="124" dirty="0">
                <a:latin typeface="Cambria"/>
                <a:cs typeface="Cambria"/>
              </a:rPr>
              <a:t> </a:t>
            </a:r>
            <a:r>
              <a:rPr sz="1650" spc="41" dirty="0">
                <a:latin typeface="Cambria"/>
                <a:cs typeface="Cambria"/>
              </a:rPr>
              <a:t>portal</a:t>
            </a:r>
            <a:r>
              <a:rPr sz="1650" spc="127" dirty="0">
                <a:latin typeface="Cambria"/>
                <a:cs typeface="Cambria"/>
              </a:rPr>
              <a:t> </a:t>
            </a:r>
            <a:r>
              <a:rPr sz="1650" spc="53" dirty="0">
                <a:latin typeface="Cambria"/>
                <a:cs typeface="Cambria"/>
              </a:rPr>
              <a:t>tiene la intención</a:t>
            </a:r>
            <a:r>
              <a:rPr sz="1650" spc="127" dirty="0">
                <a:latin typeface="Cambria"/>
                <a:cs typeface="Cambria"/>
              </a:rPr>
              <a:t> </a:t>
            </a:r>
            <a:r>
              <a:rPr sz="1650" dirty="0">
                <a:latin typeface="Cambria"/>
                <a:cs typeface="Cambria"/>
              </a:rPr>
              <a:t>a</a:t>
            </a:r>
            <a:r>
              <a:rPr sz="1650" spc="124" dirty="0">
                <a:latin typeface="Cambria"/>
                <a:cs typeface="Cambria"/>
              </a:rPr>
              <a:t> </a:t>
            </a:r>
            <a:r>
              <a:rPr sz="1650" spc="53" dirty="0">
                <a:latin typeface="Cambria"/>
                <a:cs typeface="Cambria"/>
              </a:rPr>
              <a:t>usar</a:t>
            </a:r>
            <a:r>
              <a:rPr sz="1650" spc="120" dirty="0">
                <a:latin typeface="Cambria"/>
                <a:cs typeface="Cambria"/>
              </a:rPr>
              <a:t> </a:t>
            </a:r>
            <a:r>
              <a:rPr sz="1650" spc="60" dirty="0">
                <a:latin typeface="Cambria"/>
                <a:cs typeface="Cambria"/>
              </a:rPr>
              <a:t>máquina</a:t>
            </a:r>
            <a:r>
              <a:rPr sz="1650" spc="135" dirty="0">
                <a:latin typeface="Cambria"/>
                <a:cs typeface="Cambria"/>
              </a:rPr>
              <a:t> </a:t>
            </a:r>
            <a:r>
              <a:rPr sz="1650" spc="56" dirty="0">
                <a:latin typeface="Cambria"/>
                <a:cs typeface="Cambria"/>
              </a:rPr>
              <a:t>aprendiendo </a:t>
            </a:r>
            <a:r>
              <a:rPr sz="1650" dirty="0">
                <a:latin typeface="Cambria"/>
                <a:cs typeface="Cambria"/>
              </a:rPr>
              <a:t>a</a:t>
            </a:r>
            <a:r>
              <a:rPr sz="1650" spc="124" dirty="0">
                <a:latin typeface="Cambria"/>
                <a:cs typeface="Cambria"/>
              </a:rPr>
              <a:t> </a:t>
            </a:r>
            <a:r>
              <a:rPr sz="1650" spc="53" dirty="0">
                <a:latin typeface="Cambria"/>
                <a:cs typeface="Cambria"/>
              </a:rPr>
              <a:t>trato</a:t>
            </a:r>
            <a:r>
              <a:rPr sz="1650" spc="116" dirty="0">
                <a:latin typeface="Cambria"/>
                <a:cs typeface="Cambria"/>
              </a:rPr>
              <a:t> </a:t>
            </a:r>
            <a:r>
              <a:rPr sz="1650" spc="53" dirty="0">
                <a:latin typeface="Cambria"/>
                <a:cs typeface="Cambria"/>
              </a:rPr>
              <a:t>con</a:t>
            </a:r>
            <a:r>
              <a:rPr sz="1650" spc="124" dirty="0">
                <a:latin typeface="Cambria"/>
                <a:cs typeface="Cambria"/>
              </a:rPr>
              <a:t> </a:t>
            </a:r>
            <a:r>
              <a:rPr sz="1650" spc="60" dirty="0">
                <a:latin typeface="Cambria"/>
                <a:cs typeface="Cambria"/>
              </a:rPr>
              <a:t>el</a:t>
            </a:r>
            <a:r>
              <a:rPr sz="1650" spc="124" dirty="0">
                <a:latin typeface="Cambria"/>
                <a:cs typeface="Cambria"/>
              </a:rPr>
              <a:t> </a:t>
            </a:r>
            <a:r>
              <a:rPr sz="1650" spc="68" dirty="0">
                <a:latin typeface="Cambria"/>
                <a:cs typeface="Cambria"/>
              </a:rPr>
              <a:t>cantidad</a:t>
            </a:r>
            <a:r>
              <a:rPr sz="1650" spc="120" dirty="0">
                <a:latin typeface="Cambria"/>
                <a:cs typeface="Cambria"/>
              </a:rPr>
              <a:t> </a:t>
            </a:r>
            <a:r>
              <a:rPr sz="1650" dirty="0">
                <a:latin typeface="Cambria"/>
                <a:cs typeface="Cambria"/>
              </a:rPr>
              <a:t>de</a:t>
            </a:r>
            <a:r>
              <a:rPr sz="1650" spc="131" dirty="0">
                <a:latin typeface="Cambria"/>
                <a:cs typeface="Cambria"/>
              </a:rPr>
              <a:t> </a:t>
            </a:r>
            <a:r>
              <a:rPr sz="1650" spc="71" dirty="0">
                <a:latin typeface="Cambria"/>
                <a:cs typeface="Cambria"/>
              </a:rPr>
              <a:t>datos</a:t>
            </a:r>
            <a:r>
              <a:rPr sz="1650" spc="127" dirty="0">
                <a:latin typeface="Cambria"/>
                <a:cs typeface="Cambria"/>
              </a:rPr>
              <a:t> </a:t>
            </a:r>
            <a:r>
              <a:rPr sz="1650" dirty="0">
                <a:latin typeface="Cambria"/>
                <a:cs typeface="Cambria"/>
              </a:rPr>
              <a:t>recibió</a:t>
            </a:r>
            <a:r>
              <a:rPr sz="1650" spc="124" dirty="0">
                <a:latin typeface="Cambria"/>
                <a:cs typeface="Cambria"/>
              </a:rPr>
              <a:t> </a:t>
            </a:r>
            <a:r>
              <a:rPr sz="1650" spc="49" dirty="0">
                <a:latin typeface="Cambria"/>
                <a:cs typeface="Cambria"/>
              </a:rPr>
              <a:t>acerca de</a:t>
            </a:r>
            <a:r>
              <a:rPr sz="1650" spc="146" dirty="0">
                <a:latin typeface="Cambria"/>
                <a:cs typeface="Cambria"/>
              </a:rPr>
              <a:t> </a:t>
            </a:r>
            <a:r>
              <a:rPr sz="1650" spc="60" dirty="0">
                <a:latin typeface="Cambria"/>
                <a:cs typeface="Cambria"/>
              </a:rPr>
              <a:t>el</a:t>
            </a:r>
            <a:r>
              <a:rPr sz="1650" spc="127" dirty="0">
                <a:latin typeface="Cambria"/>
                <a:cs typeface="Cambria"/>
              </a:rPr>
              <a:t> </a:t>
            </a:r>
            <a:r>
              <a:rPr sz="1650" spc="45" dirty="0">
                <a:latin typeface="Cambria"/>
                <a:cs typeface="Cambria"/>
              </a:rPr>
              <a:t>varios</a:t>
            </a:r>
            <a:r>
              <a:rPr sz="1650" spc="131" dirty="0">
                <a:latin typeface="Cambria"/>
                <a:cs typeface="Cambria"/>
              </a:rPr>
              <a:t> </a:t>
            </a:r>
            <a:r>
              <a:rPr sz="1650" spc="45" dirty="0">
                <a:latin typeface="Cambria"/>
                <a:cs typeface="Cambria"/>
              </a:rPr>
              <a:t>casos.</a:t>
            </a:r>
            <a:endParaRPr sz="1650" dirty="0">
              <a:latin typeface="Cambria"/>
              <a:cs typeface="Cambria"/>
            </a:endParaRPr>
          </a:p>
          <a:p>
            <a:pPr marL="238125" marR="5715" indent="-229076" algn="just">
              <a:lnSpc>
                <a:spcPct val="140000"/>
              </a:lnSpc>
              <a:buSzPct val="54545"/>
              <a:buFont typeface="Arial MT"/>
              <a:buChar char="•"/>
              <a:tabLst>
                <a:tab pos="238125" algn="l"/>
                <a:tab pos="240030" algn="l"/>
              </a:tabLst>
            </a:pPr>
            <a:r>
              <a:rPr sz="1650" dirty="0">
                <a:solidFill>
                  <a:srgbClr val="090909"/>
                </a:solidFill>
                <a:latin typeface="Cambria"/>
                <a:cs typeface="Cambria"/>
              </a:rPr>
              <a:t> </a:t>
            </a:r>
            <a:r>
              <a:rPr sz="1650" spc="105" dirty="0">
                <a:latin typeface="Cambria"/>
                <a:cs typeface="Cambria"/>
              </a:rPr>
              <a:t>Artículo</a:t>
            </a:r>
            <a:r>
              <a:rPr sz="1650" spc="146" dirty="0">
                <a:latin typeface="Cambria"/>
                <a:cs typeface="Cambria"/>
              </a:rPr>
              <a:t> </a:t>
            </a:r>
            <a:r>
              <a:rPr sz="1650" spc="53" dirty="0">
                <a:latin typeface="Cambria"/>
                <a:cs typeface="Cambria"/>
              </a:rPr>
              <a:t>es</a:t>
            </a:r>
            <a:r>
              <a:rPr sz="1650" spc="150" dirty="0">
                <a:latin typeface="Cambria"/>
                <a:cs typeface="Cambria"/>
              </a:rPr>
              <a:t> </a:t>
            </a:r>
            <a:r>
              <a:rPr sz="1650" spc="101" dirty="0">
                <a:latin typeface="Cambria"/>
                <a:cs typeface="Cambria"/>
              </a:rPr>
              <a:t>a</a:t>
            </a:r>
            <a:r>
              <a:rPr sz="1650" spc="150" dirty="0">
                <a:latin typeface="Cambria"/>
                <a:cs typeface="Cambria"/>
              </a:rPr>
              <a:t> </a:t>
            </a:r>
            <a:r>
              <a:rPr sz="1650" spc="45" dirty="0">
                <a:latin typeface="Cambria"/>
                <a:cs typeface="Cambria"/>
              </a:rPr>
              <a:t>híbrido</a:t>
            </a:r>
            <a:r>
              <a:rPr sz="1650" spc="150" dirty="0">
                <a:latin typeface="Cambria"/>
                <a:cs typeface="Cambria"/>
              </a:rPr>
              <a:t> </a:t>
            </a:r>
            <a:r>
              <a:rPr sz="1650" spc="49" dirty="0">
                <a:latin typeface="Cambria"/>
                <a:cs typeface="Cambria"/>
              </a:rPr>
              <a:t>sistema</a:t>
            </a:r>
            <a:r>
              <a:rPr sz="1650" spc="158" dirty="0">
                <a:latin typeface="Cambria"/>
                <a:cs typeface="Cambria"/>
              </a:rPr>
              <a:t> </a:t>
            </a:r>
            <a:r>
              <a:rPr sz="1650" spc="68" dirty="0">
                <a:latin typeface="Cambria"/>
                <a:cs typeface="Cambria"/>
              </a:rPr>
              <a:t>y</a:t>
            </a:r>
            <a:r>
              <a:rPr sz="1650" spc="146" dirty="0">
                <a:latin typeface="Cambria"/>
                <a:cs typeface="Cambria"/>
              </a:rPr>
              <a:t> </a:t>
            </a:r>
            <a:r>
              <a:rPr sz="1650" spc="101" dirty="0">
                <a:latin typeface="Cambria"/>
                <a:cs typeface="Cambria"/>
              </a:rPr>
              <a:t>a</a:t>
            </a:r>
            <a:r>
              <a:rPr sz="1650" spc="150" dirty="0">
                <a:latin typeface="Cambria"/>
                <a:cs typeface="Cambria"/>
              </a:rPr>
              <a:t> </a:t>
            </a:r>
            <a:r>
              <a:rPr sz="1650" dirty="0">
                <a:latin typeface="Cambria"/>
                <a:cs typeface="Cambria"/>
              </a:rPr>
              <a:t>perfecto</a:t>
            </a:r>
            <a:r>
              <a:rPr sz="1650" spc="158" dirty="0">
                <a:latin typeface="Cambria"/>
                <a:cs typeface="Cambria"/>
              </a:rPr>
              <a:t> </a:t>
            </a:r>
            <a:r>
              <a:rPr sz="1650" spc="38" dirty="0">
                <a:latin typeface="Cambria"/>
                <a:cs typeface="Cambria"/>
              </a:rPr>
              <a:t>combinación</a:t>
            </a:r>
            <a:r>
              <a:rPr sz="1650" spc="158" dirty="0">
                <a:latin typeface="Cambria"/>
                <a:cs typeface="Cambria"/>
              </a:rPr>
              <a:t> </a:t>
            </a:r>
            <a:r>
              <a:rPr sz="1650" dirty="0">
                <a:latin typeface="Cambria"/>
                <a:cs typeface="Cambria"/>
              </a:rPr>
              <a:t>de</a:t>
            </a:r>
            <a:r>
              <a:rPr sz="1650" spc="158" dirty="0">
                <a:latin typeface="Cambria"/>
                <a:cs typeface="Cambria"/>
              </a:rPr>
              <a:t> </a:t>
            </a:r>
            <a:r>
              <a:rPr sz="1650" spc="94" dirty="0">
                <a:latin typeface="Cambria"/>
                <a:cs typeface="Cambria"/>
              </a:rPr>
              <a:t>humano</a:t>
            </a:r>
            <a:r>
              <a:rPr sz="1650" spc="169" dirty="0">
                <a:latin typeface="Cambria"/>
                <a:cs typeface="Cambria"/>
              </a:rPr>
              <a:t> </a:t>
            </a:r>
            <a:r>
              <a:rPr sz="1650" spc="45" dirty="0">
                <a:latin typeface="Cambria"/>
                <a:cs typeface="Cambria"/>
              </a:rPr>
              <a:t>inteligencia</a:t>
            </a:r>
            <a:r>
              <a:rPr sz="1650" spc="158" dirty="0">
                <a:latin typeface="Cambria"/>
                <a:cs typeface="Cambria"/>
              </a:rPr>
              <a:t> </a:t>
            </a:r>
            <a:r>
              <a:rPr sz="1650" spc="49" dirty="0">
                <a:latin typeface="Cambria"/>
                <a:cs typeface="Cambria"/>
              </a:rPr>
              <a:t>y </a:t>
            </a:r>
            <a:r>
              <a:rPr sz="1650" spc="60" dirty="0">
                <a:latin typeface="Cambria"/>
                <a:cs typeface="Cambria"/>
              </a:rPr>
              <a:t>maquina</a:t>
            </a:r>
            <a:r>
              <a:rPr sz="1650" spc="278" dirty="0">
                <a:latin typeface="Cambria"/>
                <a:cs typeface="Cambria"/>
              </a:rPr>
              <a:t>  </a:t>
            </a:r>
            <a:r>
              <a:rPr sz="1650" spc="64" dirty="0">
                <a:latin typeface="Cambria"/>
                <a:cs typeface="Cambria"/>
              </a:rPr>
              <a:t>aprendiendo</a:t>
            </a:r>
            <a:r>
              <a:rPr sz="1650" spc="270" dirty="0">
                <a:latin typeface="Cambria"/>
                <a:cs typeface="Cambria"/>
              </a:rPr>
              <a:t>  </a:t>
            </a:r>
            <a:r>
              <a:rPr sz="1650" spc="86" dirty="0">
                <a:latin typeface="Cambria"/>
                <a:cs typeface="Cambria"/>
              </a:rPr>
              <a:t>eso</a:t>
            </a:r>
            <a:r>
              <a:rPr sz="1650" spc="274" dirty="0">
                <a:latin typeface="Cambria"/>
                <a:cs typeface="Cambria"/>
              </a:rPr>
              <a:t>  </a:t>
            </a:r>
            <a:r>
              <a:rPr sz="1650" dirty="0">
                <a:latin typeface="Cambria"/>
                <a:cs typeface="Cambria"/>
              </a:rPr>
              <a:t>obras</a:t>
            </a:r>
            <a:r>
              <a:rPr sz="1650" spc="278" dirty="0">
                <a:latin typeface="Cambria"/>
                <a:cs typeface="Cambria"/>
              </a:rPr>
              <a:t>  </a:t>
            </a:r>
            <a:r>
              <a:rPr sz="1650" dirty="0">
                <a:latin typeface="Cambria"/>
                <a:cs typeface="Cambria"/>
              </a:rPr>
              <a:t>maravillas</a:t>
            </a:r>
            <a:r>
              <a:rPr sz="1650" spc="278" dirty="0">
                <a:latin typeface="Cambria"/>
                <a:cs typeface="Cambria"/>
              </a:rPr>
              <a:t>  </a:t>
            </a:r>
            <a:r>
              <a:rPr sz="1650" spc="68" dirty="0">
                <a:latin typeface="Cambria"/>
                <a:cs typeface="Cambria"/>
              </a:rPr>
              <a:t>en</a:t>
            </a:r>
            <a:r>
              <a:rPr sz="1650" spc="278" dirty="0">
                <a:latin typeface="Cambria"/>
                <a:cs typeface="Cambria"/>
              </a:rPr>
              <a:t>  </a:t>
            </a:r>
            <a:r>
              <a:rPr sz="1650" spc="38" dirty="0">
                <a:latin typeface="Cambria"/>
                <a:cs typeface="Cambria"/>
              </a:rPr>
              <a:t>combinación</a:t>
            </a:r>
            <a:r>
              <a:rPr sz="1650" spc="281" dirty="0">
                <a:latin typeface="Cambria"/>
                <a:cs typeface="Cambria"/>
              </a:rPr>
              <a:t>  </a:t>
            </a:r>
            <a:r>
              <a:rPr sz="1650" spc="53" dirty="0">
                <a:latin typeface="Cambria"/>
                <a:cs typeface="Cambria"/>
              </a:rPr>
              <a:t>con</a:t>
            </a:r>
            <a:r>
              <a:rPr sz="1650" spc="270" dirty="0">
                <a:latin typeface="Cambria"/>
                <a:cs typeface="Cambria"/>
              </a:rPr>
              <a:t>  Inteligencia </a:t>
            </a:r>
            <a:r>
              <a:rPr sz="1650" spc="83" dirty="0">
                <a:latin typeface="Cambria"/>
                <a:cs typeface="Cambria"/>
              </a:rPr>
              <a:t>humana </a:t>
            </a:r>
            <a:r>
              <a:rPr sz="1650" spc="45" dirty="0">
                <a:latin typeface="Cambria"/>
                <a:cs typeface="Cambria"/>
              </a:rPr>
              <a:t>.</a:t>
            </a:r>
            <a:endParaRPr sz="1650" dirty="0">
              <a:latin typeface="Cambria"/>
              <a:cs typeface="Cambria"/>
            </a:endParaRPr>
          </a:p>
          <a:p>
            <a:pPr marL="240506" indent="-230981" algn="just">
              <a:spcBef>
                <a:spcPts val="791"/>
              </a:spcBef>
              <a:buClr>
                <a:srgbClr val="090909"/>
              </a:buClr>
              <a:buSzPct val="54545"/>
              <a:buFont typeface="Arial MT"/>
              <a:buChar char="•"/>
              <a:tabLst>
                <a:tab pos="240506" algn="l"/>
              </a:tabLst>
            </a:pPr>
            <a:r>
              <a:rPr sz="1650" spc="71" dirty="0">
                <a:latin typeface="Cambria"/>
                <a:cs typeface="Cambria"/>
              </a:rPr>
              <a:t>El</a:t>
            </a:r>
            <a:r>
              <a:rPr sz="1650" spc="214" dirty="0">
                <a:latin typeface="Cambria"/>
                <a:cs typeface="Cambria"/>
              </a:rPr>
              <a:t> </a:t>
            </a:r>
            <a:r>
              <a:rPr sz="1650" dirty="0">
                <a:latin typeface="Cambria"/>
                <a:cs typeface="Cambria"/>
              </a:rPr>
              <a:t>controlado </a:t>
            </a:r>
            <a:r>
              <a:rPr sz="1650" spc="94" dirty="0">
                <a:latin typeface="Cambria"/>
                <a:cs typeface="Cambria"/>
              </a:rPr>
              <a:t>por IA</a:t>
            </a:r>
            <a:r>
              <a:rPr sz="1650" spc="217" dirty="0">
                <a:latin typeface="Cambria"/>
                <a:cs typeface="Cambria"/>
              </a:rPr>
              <a:t> </a:t>
            </a:r>
            <a:r>
              <a:rPr sz="1650" dirty="0">
                <a:latin typeface="Cambria"/>
                <a:cs typeface="Cambria"/>
              </a:rPr>
              <a:t>herramientas</a:t>
            </a:r>
            <a:r>
              <a:rPr sz="1650" spc="206" dirty="0">
                <a:latin typeface="Cambria"/>
                <a:cs typeface="Cambria"/>
              </a:rPr>
              <a:t> </a:t>
            </a:r>
            <a:r>
              <a:rPr sz="1650" spc="210" dirty="0">
                <a:latin typeface="Cambria"/>
                <a:cs typeface="Cambria"/>
              </a:rPr>
              <a:t> </a:t>
            </a:r>
            <a:r>
              <a:rPr sz="1650" dirty="0">
                <a:latin typeface="Cambria"/>
                <a:cs typeface="Cambria"/>
              </a:rPr>
              <a:t>diseñado</a:t>
            </a:r>
            <a:r>
              <a:rPr sz="1650" spc="217" dirty="0">
                <a:latin typeface="Cambria"/>
                <a:cs typeface="Cambria"/>
              </a:rPr>
              <a:t> </a:t>
            </a:r>
            <a:r>
              <a:rPr sz="1650" dirty="0">
                <a:latin typeface="Cambria"/>
                <a:cs typeface="Cambria"/>
              </a:rPr>
              <a:t>a</a:t>
            </a:r>
            <a:r>
              <a:rPr sz="1650" spc="214" dirty="0">
                <a:latin typeface="Cambria"/>
                <a:cs typeface="Cambria"/>
              </a:rPr>
              <a:t> </a:t>
            </a:r>
            <a:r>
              <a:rPr sz="1650" dirty="0">
                <a:latin typeface="Cambria"/>
                <a:cs typeface="Cambria"/>
              </a:rPr>
              <a:t>proceso</a:t>
            </a:r>
            <a:r>
              <a:rPr sz="1650" spc="206" dirty="0">
                <a:latin typeface="Cambria"/>
                <a:cs typeface="Cambria"/>
              </a:rPr>
              <a:t> </a:t>
            </a:r>
            <a:r>
              <a:rPr sz="1650" dirty="0">
                <a:latin typeface="Cambria"/>
                <a:cs typeface="Cambria"/>
              </a:rPr>
              <a:t>solo</a:t>
            </a:r>
            <a:r>
              <a:rPr sz="1650" spc="206" dirty="0">
                <a:latin typeface="Cambria"/>
                <a:cs typeface="Cambria"/>
              </a:rPr>
              <a:t> </a:t>
            </a:r>
            <a:r>
              <a:rPr sz="1650" spc="49" dirty="0">
                <a:latin typeface="Cambria"/>
                <a:cs typeface="Cambria"/>
              </a:rPr>
              <a:t>información</a:t>
            </a:r>
            <a:r>
              <a:rPr sz="1650" spc="217" dirty="0">
                <a:latin typeface="Cambria"/>
                <a:cs typeface="Cambria"/>
              </a:rPr>
              <a:t> </a:t>
            </a:r>
            <a:r>
              <a:rPr sz="1650" spc="68" dirty="0">
                <a:latin typeface="Cambria"/>
                <a:cs typeface="Cambria"/>
              </a:rPr>
              <a:t>y</a:t>
            </a:r>
            <a:r>
              <a:rPr sz="1650" spc="206" dirty="0">
                <a:latin typeface="Cambria"/>
                <a:cs typeface="Cambria"/>
              </a:rPr>
              <a:t> </a:t>
            </a:r>
            <a:r>
              <a:rPr sz="1650" spc="71" dirty="0">
                <a:latin typeface="Cambria"/>
                <a:cs typeface="Cambria"/>
              </a:rPr>
              <a:t>hacer</a:t>
            </a:r>
            <a:r>
              <a:rPr sz="1650" spc="217" dirty="0">
                <a:latin typeface="Cambria"/>
                <a:cs typeface="Cambria"/>
              </a:rPr>
              <a:t> </a:t>
            </a:r>
            <a:r>
              <a:rPr sz="1650" spc="45" dirty="0">
                <a:latin typeface="Cambria"/>
                <a:cs typeface="Cambria"/>
              </a:rPr>
              <a:t>Artículo</a:t>
            </a:r>
            <a:endParaRPr sz="1650" dirty="0">
              <a:latin typeface="Cambria"/>
              <a:cs typeface="Cambria"/>
            </a:endParaRPr>
          </a:p>
        </p:txBody>
      </p:sp>
      <p:sp>
        <p:nvSpPr>
          <p:cNvPr id="6" name="object 6"/>
          <p:cNvSpPr txBox="1"/>
          <p:nvPr/>
        </p:nvSpPr>
        <p:spPr>
          <a:xfrm>
            <a:off x="1567814" y="3331749"/>
            <a:ext cx="1650683" cy="256480"/>
          </a:xfrm>
          <a:prstGeom prst="rect">
            <a:avLst/>
          </a:prstGeom>
          <a:solidFill>
            <a:srgbClr val="FFFFFF"/>
          </a:solidFill>
        </p:spPr>
        <p:txBody>
          <a:bodyPr vert="horz" wrap="square" lIns="0" tIns="0" rIns="0" bIns="0" rtlCol="0">
            <a:spAutoFit/>
          </a:bodyPr>
          <a:lstStyle/>
          <a:p>
            <a:pPr marL="97631">
              <a:lnSpc>
                <a:spcPts val="1965"/>
              </a:lnSpc>
              <a:tabLst>
                <a:tab pos="390525" algn="l"/>
                <a:tab pos="802958" algn="l"/>
              </a:tabLst>
            </a:pPr>
            <a:r>
              <a:rPr sz="1650" spc="49" dirty="0">
                <a:latin typeface="Cambria"/>
                <a:cs typeface="Cambria"/>
              </a:rPr>
              <a:t>en</a:t>
            </a:r>
            <a:r>
              <a:rPr sz="1650" dirty="0">
                <a:latin typeface="Cambria"/>
                <a:cs typeface="Cambria"/>
              </a:rPr>
              <a:t> </a:t>
            </a:r>
            <a:r>
              <a:rPr sz="1650" spc="41" dirty="0">
                <a:latin typeface="Cambria"/>
                <a:cs typeface="Cambria"/>
              </a:rPr>
              <a:t>el</a:t>
            </a:r>
            <a:r>
              <a:rPr sz="1650" dirty="0">
                <a:latin typeface="Cambria"/>
                <a:cs typeface="Cambria"/>
              </a:rPr>
              <a:t> </a:t>
            </a:r>
            <a:r>
              <a:rPr sz="1650" spc="-8" dirty="0">
                <a:latin typeface="Cambria"/>
                <a:cs typeface="Cambria"/>
              </a:rPr>
              <a:t>decisión-</a:t>
            </a:r>
            <a:endParaRPr sz="1650" dirty="0">
              <a:latin typeface="Cambria"/>
              <a:cs typeface="Cambria"/>
            </a:endParaRPr>
          </a:p>
        </p:txBody>
      </p:sp>
      <p:sp>
        <p:nvSpPr>
          <p:cNvPr id="8" name="object 8"/>
          <p:cNvSpPr txBox="1"/>
          <p:nvPr/>
        </p:nvSpPr>
        <p:spPr>
          <a:xfrm>
            <a:off x="350271" y="3774477"/>
            <a:ext cx="7443311" cy="721031"/>
          </a:xfrm>
          <a:prstGeom prst="rect">
            <a:avLst/>
          </a:prstGeom>
        </p:spPr>
        <p:txBody>
          <a:bodyPr vert="horz" wrap="square" lIns="0" tIns="109538" rIns="0" bIns="0" rtlCol="0">
            <a:spAutoFit/>
          </a:bodyPr>
          <a:lstStyle/>
          <a:p>
            <a:pPr marL="238125" indent="-228600">
              <a:spcBef>
                <a:spcPts val="863"/>
              </a:spcBef>
              <a:buClr>
                <a:srgbClr val="090909"/>
              </a:buClr>
              <a:buSzPct val="54545"/>
              <a:buFont typeface="Arial MT"/>
              <a:buChar char="•"/>
              <a:tabLst>
                <a:tab pos="238125" algn="l"/>
                <a:tab pos="1015365" algn="l"/>
                <a:tab pos="1826895" algn="l"/>
                <a:tab pos="2362200" algn="l"/>
                <a:tab pos="3272790" algn="l"/>
                <a:tab pos="4129088" algn="l"/>
                <a:tab pos="4807268" algn="l"/>
                <a:tab pos="5234463" algn="l"/>
                <a:tab pos="5478304" algn="l"/>
                <a:tab pos="5807393" algn="l"/>
                <a:tab pos="6149340" algn="l"/>
              </a:tabLst>
            </a:pPr>
            <a:r>
              <a:rPr sz="1650" spc="98" dirty="0">
                <a:latin typeface="Cambria"/>
                <a:cs typeface="Cambria"/>
              </a:rPr>
              <a:t>jueces</a:t>
            </a:r>
            <a:r>
              <a:rPr sz="1650" dirty="0">
                <a:latin typeface="Cambria"/>
                <a:cs typeface="Cambria"/>
              </a:rPr>
              <a:t> </a:t>
            </a:r>
            <a:r>
              <a:rPr sz="1650" spc="53" dirty="0">
                <a:latin typeface="Cambria"/>
                <a:cs typeface="Cambria"/>
              </a:rPr>
              <a:t>relación comercial</a:t>
            </a:r>
            <a:r>
              <a:rPr sz="1650" dirty="0">
                <a:latin typeface="Cambria"/>
                <a:cs typeface="Cambria"/>
              </a:rPr>
              <a:t> </a:t>
            </a:r>
            <a:r>
              <a:rPr sz="1650" spc="38" dirty="0">
                <a:latin typeface="Cambria"/>
                <a:cs typeface="Cambria"/>
              </a:rPr>
              <a:t>con</a:t>
            </a:r>
            <a:r>
              <a:rPr sz="1650" dirty="0">
                <a:latin typeface="Cambria"/>
                <a:cs typeface="Cambria"/>
              </a:rPr>
              <a:t> </a:t>
            </a:r>
            <a:r>
              <a:rPr sz="1650" spc="49" dirty="0">
                <a:latin typeface="Cambria"/>
                <a:cs typeface="Cambria"/>
              </a:rPr>
              <a:t>delincuente</a:t>
            </a:r>
            <a:r>
              <a:rPr sz="1650" dirty="0">
                <a:latin typeface="Cambria"/>
                <a:cs typeface="Cambria"/>
              </a:rPr>
              <a:t> </a:t>
            </a:r>
            <a:r>
              <a:rPr sz="1650" spc="53" dirty="0">
                <a:latin typeface="Cambria"/>
                <a:cs typeface="Cambria"/>
              </a:rPr>
              <a:t>asuntos</a:t>
            </a:r>
            <a:r>
              <a:rPr sz="1650" dirty="0">
                <a:latin typeface="Cambria"/>
                <a:cs typeface="Cambria"/>
              </a:rPr>
              <a:t> </a:t>
            </a:r>
            <a:r>
              <a:rPr sz="1650" spc="-8" dirty="0">
                <a:latin typeface="Cambria"/>
                <a:cs typeface="Cambria"/>
              </a:rPr>
              <a:t>haría</a:t>
            </a:r>
            <a:r>
              <a:rPr sz="1650" dirty="0">
                <a:latin typeface="Cambria"/>
                <a:cs typeface="Cambria"/>
              </a:rPr>
              <a:t> </a:t>
            </a:r>
            <a:r>
              <a:rPr sz="1650" spc="26" dirty="0">
                <a:latin typeface="Cambria"/>
                <a:cs typeface="Cambria"/>
              </a:rPr>
              <a:t>usar</a:t>
            </a:r>
            <a:r>
              <a:rPr sz="1650" dirty="0">
                <a:latin typeface="Cambria"/>
                <a:cs typeface="Cambria"/>
              </a:rPr>
              <a:t> </a:t>
            </a:r>
            <a:r>
              <a:rPr sz="1650" spc="41" dirty="0">
                <a:latin typeface="Cambria"/>
                <a:cs typeface="Cambria"/>
              </a:rPr>
              <a:t>Artículo</a:t>
            </a:r>
            <a:r>
              <a:rPr sz="1650" dirty="0">
                <a:latin typeface="Cambria"/>
                <a:cs typeface="Cambria"/>
              </a:rPr>
              <a:t> </a:t>
            </a:r>
            <a:r>
              <a:rPr sz="1650" spc="-19" dirty="0">
                <a:latin typeface="Cambria"/>
                <a:cs typeface="Cambria"/>
              </a:rPr>
              <a:t>en</a:t>
            </a:r>
            <a:r>
              <a:rPr sz="1650" dirty="0">
                <a:latin typeface="Cambria"/>
                <a:cs typeface="Cambria"/>
              </a:rPr>
              <a:t> </a:t>
            </a:r>
            <a:r>
              <a:rPr sz="1650" spc="75" dirty="0">
                <a:latin typeface="Cambria"/>
                <a:cs typeface="Cambria"/>
              </a:rPr>
              <a:t>un</a:t>
            </a:r>
            <a:r>
              <a:rPr sz="1650" dirty="0">
                <a:latin typeface="Cambria"/>
                <a:cs typeface="Cambria"/>
              </a:rPr>
              <a:t> </a:t>
            </a:r>
            <a:r>
              <a:rPr sz="1650" spc="45" dirty="0">
                <a:latin typeface="Cambria"/>
                <a:cs typeface="Cambria"/>
              </a:rPr>
              <a:t>experimental</a:t>
            </a:r>
            <a:endParaRPr sz="1650" dirty="0">
              <a:latin typeface="Cambria"/>
              <a:cs typeface="Cambria"/>
            </a:endParaRPr>
          </a:p>
          <a:p>
            <a:pPr marL="238125">
              <a:spcBef>
                <a:spcPts val="795"/>
              </a:spcBef>
            </a:pPr>
            <a:r>
              <a:rPr sz="1650" spc="56" dirty="0">
                <a:latin typeface="Cambria"/>
                <a:cs typeface="Cambria"/>
              </a:rPr>
              <a:t>base.</a:t>
            </a:r>
            <a:endParaRPr sz="1650" dirty="0">
              <a:latin typeface="Cambria"/>
              <a:cs typeface="Cambria"/>
            </a:endParaRPr>
          </a:p>
        </p:txBody>
      </p:sp>
      <p:sp>
        <p:nvSpPr>
          <p:cNvPr id="9" name="Rectangle 2"/>
          <p:cNvSpPr>
            <a:spLocks noChangeArrowheads="1"/>
          </p:cNvSpPr>
          <p:nvPr/>
        </p:nvSpPr>
        <p:spPr bwMode="auto">
          <a:xfrm>
            <a:off x="2393155" y="309417"/>
            <a:ext cx="4075611" cy="4616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7200"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457200"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457200"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457200"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457200"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457200"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457200"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457200"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kumimoji="0" lang="es" altLang="es-CO" sz="2400" b="1" i="1" u="sng" strike="noStrike" cap="none" normalizeH="0" baseline="0" dirty="0" smtClean="0">
                <a:ln>
                  <a:noFill/>
                </a:ln>
                <a:solidFill>
                  <a:srgbClr val="008080"/>
                </a:solidFill>
                <a:effectLst/>
                <a:latin typeface="var(--arrow-typeface-secondary)" charset="0"/>
                <a:ea typeface="Times New Roman" panose="02020603050405020304" pitchFamily="18" charset="0"/>
                <a:cs typeface="Segoe UI" panose="020B0502040204020203" pitchFamily="34" charset="0"/>
              </a:rPr>
              <a:t>INDIA</a:t>
            </a:r>
            <a:endParaRPr kumimoji="0" lang="es-CO" altLang="es-CO" sz="2400" b="0" i="0" u="none" strike="noStrike" cap="none" normalizeH="0" baseline="0" dirty="0" smtClean="0">
              <a:ln>
                <a:noFill/>
              </a:ln>
              <a:solidFill>
                <a:schemeClr val="tx1"/>
              </a:solidFill>
              <a:effectLst/>
            </a:endParaRPr>
          </a:p>
        </p:txBody>
      </p:sp>
      <p:sp>
        <p:nvSpPr>
          <p:cNvPr id="10" name="object 2"/>
          <p:cNvSpPr txBox="1">
            <a:spLocks noGrp="1"/>
          </p:cNvSpPr>
          <p:nvPr>
            <p:ph type="title"/>
          </p:nvPr>
        </p:nvSpPr>
        <p:spPr>
          <a:xfrm>
            <a:off x="1171303" y="615514"/>
            <a:ext cx="7782900" cy="572700"/>
          </a:xfrm>
          <a:prstGeom prst="rect">
            <a:avLst/>
          </a:prstGeom>
        </p:spPr>
        <p:txBody>
          <a:bodyPr spcFirstLastPara="1" vert="horz" wrap="square" lIns="0" tIns="9049" rIns="0" bIns="0" rtlCol="0" anchor="b" anchorCtr="0">
            <a:spAutoFit/>
          </a:bodyPr>
          <a:lstStyle/>
          <a:p>
            <a:pPr marL="9525">
              <a:lnSpc>
                <a:spcPct val="100000"/>
              </a:lnSpc>
              <a:spcBef>
                <a:spcPts val="71"/>
              </a:spcBef>
            </a:pPr>
            <a:r>
              <a:rPr sz="1650" dirty="0">
                <a:solidFill>
                  <a:srgbClr val="000000"/>
                </a:solidFill>
                <a:ea typeface="Arial"/>
                <a:sym typeface="Arial"/>
              </a:rPr>
              <a:t>SUPACE</a:t>
            </a:r>
          </a:p>
        </p:txBody>
      </p:sp>
    </p:spTree>
    <p:extLst>
      <p:ext uri="{BB962C8B-B14F-4D97-AF65-F5344CB8AC3E}">
        <p14:creationId xmlns:p14="http://schemas.microsoft.com/office/powerpoint/2010/main" val="126553601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83981" y="558357"/>
            <a:ext cx="5837175" cy="798904"/>
          </a:xfrm>
          <a:prstGeom prst="rect">
            <a:avLst/>
          </a:prstGeom>
        </p:spPr>
        <p:txBody>
          <a:bodyPr spcFirstLastPara="1" vert="horz" wrap="square" lIns="0" tIns="229838" rIns="0" bIns="0" rtlCol="0" anchor="b" anchorCtr="0">
            <a:spAutoFit/>
          </a:bodyPr>
          <a:lstStyle/>
          <a:p>
            <a:pPr marL="473393">
              <a:lnSpc>
                <a:spcPct val="100000"/>
              </a:lnSpc>
              <a:spcBef>
                <a:spcPts val="75"/>
              </a:spcBef>
            </a:pPr>
            <a:r>
              <a:rPr sz="3600" spc="446" dirty="0"/>
              <a:t>SUVA</a:t>
            </a:r>
            <a:endParaRPr sz="3600" dirty="0"/>
          </a:p>
        </p:txBody>
      </p:sp>
      <p:sp>
        <p:nvSpPr>
          <p:cNvPr id="3" name="object 3"/>
          <p:cNvSpPr txBox="1"/>
          <p:nvPr/>
        </p:nvSpPr>
        <p:spPr>
          <a:xfrm>
            <a:off x="1373695" y="1517999"/>
            <a:ext cx="7239081" cy="2533386"/>
          </a:xfrm>
          <a:prstGeom prst="rect">
            <a:avLst/>
          </a:prstGeom>
        </p:spPr>
        <p:txBody>
          <a:bodyPr vert="horz" wrap="square" lIns="0" tIns="9525" rIns="0" bIns="0" rtlCol="0">
            <a:spAutoFit/>
          </a:bodyPr>
          <a:lstStyle/>
          <a:p>
            <a:pPr marL="266700" marR="388619" indent="-257175">
              <a:lnSpc>
                <a:spcPct val="120000"/>
              </a:lnSpc>
              <a:spcBef>
                <a:spcPts val="75"/>
              </a:spcBef>
              <a:buClr>
                <a:srgbClr val="F48E7B"/>
              </a:buClr>
              <a:buFont typeface="Arial MT"/>
              <a:buChar char="•"/>
              <a:tabLst>
                <a:tab pos="266700" algn="l"/>
              </a:tabLst>
            </a:pPr>
            <a:r>
              <a:rPr sz="1800" spc="75" dirty="0">
                <a:latin typeface="Cambria"/>
                <a:cs typeface="Cambria"/>
              </a:rPr>
              <a:t>El</a:t>
            </a:r>
            <a:r>
              <a:rPr sz="1800" spc="94" dirty="0">
                <a:latin typeface="Cambria"/>
                <a:cs typeface="Cambria"/>
              </a:rPr>
              <a:t> </a:t>
            </a:r>
            <a:r>
              <a:rPr sz="1800" spc="64" dirty="0">
                <a:latin typeface="Cambria"/>
                <a:cs typeface="Cambria"/>
              </a:rPr>
              <a:t>'Supremo</a:t>
            </a:r>
            <a:r>
              <a:rPr sz="1800" spc="101" dirty="0">
                <a:latin typeface="Cambria"/>
                <a:cs typeface="Cambria"/>
              </a:rPr>
              <a:t> </a:t>
            </a:r>
            <a:r>
              <a:rPr sz="1800" spc="90" dirty="0">
                <a:latin typeface="Cambria"/>
                <a:cs typeface="Cambria"/>
              </a:rPr>
              <a:t>corte</a:t>
            </a:r>
            <a:r>
              <a:rPr sz="1800" spc="113" dirty="0">
                <a:latin typeface="Cambria"/>
                <a:cs typeface="Cambria"/>
              </a:rPr>
              <a:t> </a:t>
            </a:r>
            <a:r>
              <a:rPr sz="1800" spc="98" dirty="0">
                <a:latin typeface="Cambria"/>
                <a:cs typeface="Cambria"/>
              </a:rPr>
              <a:t>Vidhik</a:t>
            </a:r>
            <a:r>
              <a:rPr sz="1800" spc="94" dirty="0">
                <a:latin typeface="Cambria"/>
                <a:cs typeface="Cambria"/>
              </a:rPr>
              <a:t> </a:t>
            </a:r>
            <a:r>
              <a:rPr sz="1800" spc="90" dirty="0">
                <a:latin typeface="Cambria"/>
                <a:cs typeface="Cambria"/>
              </a:rPr>
              <a:t>Anuvaad</a:t>
            </a:r>
            <a:r>
              <a:rPr sz="1800" spc="120" dirty="0">
                <a:latin typeface="Cambria"/>
                <a:cs typeface="Cambria"/>
              </a:rPr>
              <a:t> </a:t>
            </a:r>
            <a:r>
              <a:rPr sz="1800" spc="53" dirty="0">
                <a:latin typeface="Cambria"/>
                <a:cs typeface="Cambria"/>
              </a:rPr>
              <a:t>Software'</a:t>
            </a:r>
            <a:r>
              <a:rPr sz="1800" spc="94" dirty="0">
                <a:latin typeface="Cambria"/>
                <a:cs typeface="Cambria"/>
              </a:rPr>
              <a:t> </a:t>
            </a:r>
            <a:r>
              <a:rPr lang="es" sz="1800" spc="56" dirty="0" smtClean="0">
                <a:latin typeface="Cambria"/>
                <a:cs typeface="Cambria"/>
              </a:rPr>
              <a:t>es</a:t>
            </a:r>
            <a:r>
              <a:rPr sz="1800" spc="56" dirty="0" smtClean="0">
                <a:latin typeface="Cambria"/>
                <a:cs typeface="Cambria"/>
              </a:rPr>
              <a:t>​</a:t>
            </a:r>
            <a:r>
              <a:rPr sz="1800" spc="98" dirty="0" smtClean="0">
                <a:latin typeface="Cambria"/>
                <a:cs typeface="Cambria"/>
              </a:rPr>
              <a:t> </a:t>
            </a:r>
            <a:r>
              <a:rPr sz="1800" spc="75" dirty="0">
                <a:latin typeface="Cambria"/>
                <a:cs typeface="Cambria"/>
              </a:rPr>
              <a:t>una </a:t>
            </a:r>
            <a:r>
              <a:rPr sz="1800" spc="53" dirty="0">
                <a:latin typeface="Cambria"/>
                <a:cs typeface="Cambria"/>
              </a:rPr>
              <a:t>máquina </a:t>
            </a:r>
            <a:r>
              <a:rPr sz="1800" spc="56" dirty="0">
                <a:latin typeface="Cambria"/>
                <a:cs typeface="Cambria"/>
              </a:rPr>
              <a:t>asistida</a:t>
            </a:r>
            <a:r>
              <a:rPr sz="1800" spc="124" dirty="0">
                <a:latin typeface="Cambria"/>
                <a:cs typeface="Cambria"/>
              </a:rPr>
              <a:t> </a:t>
            </a:r>
            <a:r>
              <a:rPr sz="1800" spc="71" dirty="0">
                <a:latin typeface="Cambria"/>
                <a:cs typeface="Cambria"/>
              </a:rPr>
              <a:t>traducción</a:t>
            </a:r>
            <a:r>
              <a:rPr sz="1800" spc="131" dirty="0">
                <a:latin typeface="Cambria"/>
                <a:cs typeface="Cambria"/>
              </a:rPr>
              <a:t> </a:t>
            </a:r>
            <a:r>
              <a:rPr sz="1800" dirty="0">
                <a:latin typeface="Cambria"/>
                <a:cs typeface="Cambria"/>
              </a:rPr>
              <a:t>herramientas</a:t>
            </a:r>
            <a:r>
              <a:rPr sz="1800" spc="143" dirty="0">
                <a:latin typeface="Cambria"/>
                <a:cs typeface="Cambria"/>
              </a:rPr>
              <a:t> </a:t>
            </a:r>
            <a:r>
              <a:rPr sz="1800" spc="60" dirty="0">
                <a:latin typeface="Cambria"/>
                <a:cs typeface="Cambria"/>
              </a:rPr>
              <a:t>entrenado</a:t>
            </a:r>
            <a:r>
              <a:rPr sz="1800" spc="150" dirty="0">
                <a:latin typeface="Cambria"/>
                <a:cs typeface="Cambria"/>
              </a:rPr>
              <a:t> </a:t>
            </a:r>
            <a:r>
              <a:rPr sz="1800" dirty="0">
                <a:latin typeface="Cambria"/>
                <a:cs typeface="Cambria"/>
              </a:rPr>
              <a:t>por</a:t>
            </a:r>
            <a:r>
              <a:rPr sz="1800" spc="139" dirty="0">
                <a:latin typeface="Cambria"/>
                <a:cs typeface="Cambria"/>
              </a:rPr>
              <a:t> Inteligencia </a:t>
            </a:r>
            <a:r>
              <a:rPr sz="1800" spc="68" dirty="0">
                <a:latin typeface="Cambria"/>
                <a:cs typeface="Cambria"/>
              </a:rPr>
              <a:t>artificial </a:t>
            </a:r>
            <a:r>
              <a:rPr sz="1800" spc="56" dirty="0">
                <a:latin typeface="Cambria"/>
                <a:cs typeface="Cambria"/>
              </a:rPr>
              <a:t>.</a:t>
            </a:r>
            <a:endParaRPr sz="1800" dirty="0">
              <a:latin typeface="Cambria"/>
              <a:cs typeface="Cambria"/>
            </a:endParaRPr>
          </a:p>
          <a:p>
            <a:pPr marL="266700" marR="240506" indent="-257175">
              <a:lnSpc>
                <a:spcPct val="120100"/>
              </a:lnSpc>
              <a:spcBef>
                <a:spcPts val="754"/>
              </a:spcBef>
              <a:buClr>
                <a:srgbClr val="F48E7B"/>
              </a:buClr>
              <a:buFont typeface="Arial MT"/>
              <a:buChar char="•"/>
              <a:tabLst>
                <a:tab pos="266700" algn="l"/>
              </a:tabLst>
            </a:pPr>
            <a:r>
              <a:rPr sz="1800" spc="221" dirty="0">
                <a:latin typeface="Cambria"/>
                <a:cs typeface="Cambria"/>
              </a:rPr>
              <a:t>SUVA</a:t>
            </a:r>
            <a:r>
              <a:rPr sz="1800" spc="105" dirty="0">
                <a:latin typeface="Cambria"/>
                <a:cs typeface="Cambria"/>
              </a:rPr>
              <a:t> </a:t>
            </a:r>
            <a:r>
              <a:rPr sz="1800" spc="86" dirty="0">
                <a:latin typeface="Cambria"/>
                <a:cs typeface="Cambria"/>
              </a:rPr>
              <a:t>tienes</a:t>
            </a:r>
            <a:r>
              <a:rPr sz="1800" spc="113" dirty="0">
                <a:latin typeface="Cambria"/>
                <a:cs typeface="Cambria"/>
              </a:rPr>
              <a:t> </a:t>
            </a:r>
            <a:r>
              <a:rPr sz="1800" spc="64" dirty="0">
                <a:latin typeface="Cambria"/>
                <a:cs typeface="Cambria"/>
              </a:rPr>
              <a:t>el</a:t>
            </a:r>
            <a:r>
              <a:rPr sz="1800" spc="101" dirty="0">
                <a:latin typeface="Cambria"/>
                <a:cs typeface="Cambria"/>
              </a:rPr>
              <a:t> </a:t>
            </a:r>
            <a:r>
              <a:rPr sz="1800" spc="53" dirty="0">
                <a:latin typeface="Cambria"/>
                <a:cs typeface="Cambria"/>
              </a:rPr>
              <a:t>capacidad</a:t>
            </a:r>
            <a:r>
              <a:rPr sz="1800" spc="105" dirty="0">
                <a:latin typeface="Cambria"/>
                <a:cs typeface="Cambria"/>
              </a:rPr>
              <a:t> </a:t>
            </a:r>
            <a:r>
              <a:rPr sz="1800" spc="71" dirty="0">
                <a:latin typeface="Cambria"/>
                <a:cs typeface="Cambria"/>
              </a:rPr>
              <a:t>y</a:t>
            </a:r>
            <a:r>
              <a:rPr sz="1800" spc="101" dirty="0">
                <a:latin typeface="Cambria"/>
                <a:cs typeface="Cambria"/>
              </a:rPr>
              <a:t> </a:t>
            </a:r>
            <a:r>
              <a:rPr sz="1800" spc="56" dirty="0">
                <a:latin typeface="Cambria"/>
                <a:cs typeface="Cambria"/>
              </a:rPr>
              <a:t>capacidad</a:t>
            </a:r>
            <a:r>
              <a:rPr sz="1800" spc="86" dirty="0">
                <a:latin typeface="Cambria"/>
                <a:cs typeface="Cambria"/>
              </a:rPr>
              <a:t> </a:t>
            </a:r>
            <a:r>
              <a:rPr sz="1800" dirty="0">
                <a:latin typeface="Cambria"/>
                <a:cs typeface="Cambria"/>
              </a:rPr>
              <a:t>de</a:t>
            </a:r>
            <a:r>
              <a:rPr sz="1800" spc="105" dirty="0">
                <a:latin typeface="Cambria"/>
                <a:cs typeface="Cambria"/>
              </a:rPr>
              <a:t> </a:t>
            </a:r>
            <a:r>
              <a:rPr sz="1800" spc="71" dirty="0">
                <a:latin typeface="Cambria"/>
                <a:cs typeface="Cambria"/>
              </a:rPr>
              <a:t>traduciendo </a:t>
            </a:r>
            <a:r>
              <a:rPr sz="1800" spc="98" dirty="0">
                <a:latin typeface="Cambria"/>
                <a:cs typeface="Cambria"/>
              </a:rPr>
              <a:t>ingles</a:t>
            </a:r>
            <a:r>
              <a:rPr sz="1800" spc="109" dirty="0">
                <a:latin typeface="Cambria"/>
                <a:cs typeface="Cambria"/>
              </a:rPr>
              <a:t> </a:t>
            </a:r>
            <a:r>
              <a:rPr sz="1800" spc="113" dirty="0">
                <a:latin typeface="Cambria"/>
                <a:cs typeface="Cambria"/>
              </a:rPr>
              <a:t>Judicial</a:t>
            </a:r>
            <a:r>
              <a:rPr sz="1800" spc="98" dirty="0">
                <a:latin typeface="Cambria"/>
                <a:cs typeface="Cambria"/>
              </a:rPr>
              <a:t> </a:t>
            </a:r>
            <a:r>
              <a:rPr sz="1800" spc="53" dirty="0">
                <a:latin typeface="Cambria"/>
                <a:cs typeface="Cambria"/>
              </a:rPr>
              <a:t>documentos,</a:t>
            </a:r>
            <a:r>
              <a:rPr sz="1800" spc="109" dirty="0">
                <a:latin typeface="Cambria"/>
                <a:cs typeface="Cambria"/>
              </a:rPr>
              <a:t> </a:t>
            </a:r>
            <a:r>
              <a:rPr sz="1800" spc="75" dirty="0">
                <a:latin typeface="Cambria"/>
                <a:cs typeface="Cambria"/>
              </a:rPr>
              <a:t>pedidos,</a:t>
            </a:r>
            <a:r>
              <a:rPr sz="1800" spc="94" dirty="0">
                <a:latin typeface="Cambria"/>
                <a:cs typeface="Cambria"/>
              </a:rPr>
              <a:t> </a:t>
            </a:r>
            <a:r>
              <a:rPr sz="1800" dirty="0">
                <a:latin typeface="Cambria"/>
                <a:cs typeface="Cambria"/>
              </a:rPr>
              <a:t>o</a:t>
            </a:r>
            <a:r>
              <a:rPr sz="1800" spc="109" dirty="0">
                <a:latin typeface="Cambria"/>
                <a:cs typeface="Cambria"/>
              </a:rPr>
              <a:t> </a:t>
            </a:r>
            <a:r>
              <a:rPr sz="1800" spc="105" dirty="0">
                <a:latin typeface="Cambria"/>
                <a:cs typeface="Cambria"/>
              </a:rPr>
              <a:t>Juicios</a:t>
            </a:r>
            <a:r>
              <a:rPr sz="1800" spc="127" dirty="0">
                <a:latin typeface="Cambria"/>
                <a:cs typeface="Cambria"/>
              </a:rPr>
              <a:t> </a:t>
            </a:r>
            <a:r>
              <a:rPr sz="1800" spc="30" dirty="0">
                <a:latin typeface="Cambria"/>
                <a:cs typeface="Cambria"/>
              </a:rPr>
              <a:t>en </a:t>
            </a:r>
            <a:r>
              <a:rPr sz="1800" spc="68" dirty="0">
                <a:latin typeface="Cambria"/>
                <a:cs typeface="Cambria"/>
              </a:rPr>
              <a:t>nueve</a:t>
            </a:r>
            <a:r>
              <a:rPr sz="1800" spc="105" dirty="0">
                <a:latin typeface="Cambria"/>
                <a:cs typeface="Cambria"/>
              </a:rPr>
              <a:t> </a:t>
            </a:r>
            <a:r>
              <a:rPr sz="1800" spc="64" dirty="0">
                <a:latin typeface="Cambria"/>
                <a:cs typeface="Cambria"/>
              </a:rPr>
              <a:t>vernáculo</a:t>
            </a:r>
            <a:r>
              <a:rPr sz="1800" spc="127" dirty="0">
                <a:latin typeface="Cambria"/>
                <a:cs typeface="Cambria"/>
              </a:rPr>
              <a:t> </a:t>
            </a:r>
            <a:r>
              <a:rPr sz="1800" spc="75" dirty="0">
                <a:latin typeface="Cambria"/>
                <a:cs typeface="Cambria"/>
              </a:rPr>
              <a:t>idioma</a:t>
            </a:r>
            <a:r>
              <a:rPr sz="1800" spc="127" dirty="0">
                <a:latin typeface="Cambria"/>
                <a:cs typeface="Cambria"/>
              </a:rPr>
              <a:t> </a:t>
            </a:r>
            <a:r>
              <a:rPr sz="1800" spc="45" dirty="0">
                <a:latin typeface="Cambria"/>
                <a:cs typeface="Cambria"/>
              </a:rPr>
              <a:t>guiones</a:t>
            </a:r>
            <a:r>
              <a:rPr sz="1800" spc="109" dirty="0">
                <a:latin typeface="Cambria"/>
                <a:cs typeface="Cambria"/>
              </a:rPr>
              <a:t> </a:t>
            </a:r>
            <a:r>
              <a:rPr sz="1800" spc="71" dirty="0">
                <a:latin typeface="Cambria"/>
                <a:cs typeface="Cambria"/>
              </a:rPr>
              <a:t>y</a:t>
            </a:r>
            <a:r>
              <a:rPr sz="1800" spc="120" dirty="0">
                <a:latin typeface="Cambria"/>
                <a:cs typeface="Cambria"/>
              </a:rPr>
              <a:t> </a:t>
            </a:r>
            <a:r>
              <a:rPr sz="1800" dirty="0">
                <a:latin typeface="Cambria"/>
                <a:cs typeface="Cambria"/>
              </a:rPr>
              <a:t>vicio</a:t>
            </a:r>
            <a:r>
              <a:rPr sz="1800" spc="113" dirty="0">
                <a:latin typeface="Cambria"/>
                <a:cs typeface="Cambria"/>
              </a:rPr>
              <a:t> </a:t>
            </a:r>
            <a:r>
              <a:rPr sz="1800" spc="60" dirty="0">
                <a:latin typeface="Cambria"/>
                <a:cs typeface="Cambria"/>
              </a:rPr>
              <a:t>viceversa.</a:t>
            </a:r>
            <a:endParaRPr sz="1800" dirty="0">
              <a:latin typeface="Cambria"/>
              <a:cs typeface="Cambria"/>
            </a:endParaRPr>
          </a:p>
          <a:p>
            <a:pPr marL="266224" indent="-256699">
              <a:spcBef>
                <a:spcPts val="1178"/>
              </a:spcBef>
              <a:buClr>
                <a:srgbClr val="F48E7B"/>
              </a:buClr>
              <a:buFont typeface="Arial MT"/>
              <a:buChar char="•"/>
              <a:tabLst>
                <a:tab pos="266224" algn="l"/>
              </a:tabLst>
            </a:pPr>
            <a:r>
              <a:rPr sz="1800" spc="83" dirty="0">
                <a:latin typeface="Cambria"/>
                <a:cs typeface="Cambria"/>
              </a:rPr>
              <a:t>Este</a:t>
            </a:r>
            <a:r>
              <a:rPr sz="1800" spc="124" dirty="0">
                <a:latin typeface="Cambria"/>
                <a:cs typeface="Cambria"/>
              </a:rPr>
              <a:t> </a:t>
            </a:r>
            <a:r>
              <a:rPr sz="1800" spc="56" dirty="0">
                <a:latin typeface="Cambria"/>
                <a:cs typeface="Cambria"/>
              </a:rPr>
              <a:t>es</a:t>
            </a:r>
            <a:r>
              <a:rPr sz="1800" spc="124" dirty="0">
                <a:latin typeface="Cambria"/>
                <a:cs typeface="Cambria"/>
              </a:rPr>
              <a:t> </a:t>
            </a:r>
            <a:r>
              <a:rPr sz="1800" spc="64" dirty="0">
                <a:latin typeface="Cambria"/>
                <a:cs typeface="Cambria"/>
              </a:rPr>
              <a:t>el</a:t>
            </a:r>
            <a:r>
              <a:rPr sz="1800" spc="131" dirty="0">
                <a:latin typeface="Cambria"/>
                <a:cs typeface="Cambria"/>
              </a:rPr>
              <a:t> </a:t>
            </a:r>
            <a:r>
              <a:rPr sz="1800" spc="64" dirty="0">
                <a:latin typeface="Cambria"/>
                <a:cs typeface="Cambria"/>
              </a:rPr>
              <a:t>primero</a:t>
            </a:r>
            <a:r>
              <a:rPr sz="1800" spc="120" dirty="0">
                <a:latin typeface="Cambria"/>
                <a:cs typeface="Cambria"/>
              </a:rPr>
              <a:t> </a:t>
            </a:r>
            <a:r>
              <a:rPr sz="1800" spc="41" dirty="0">
                <a:latin typeface="Cambria"/>
                <a:cs typeface="Cambria"/>
              </a:rPr>
              <a:t>paso</a:t>
            </a:r>
            <a:r>
              <a:rPr sz="1800" spc="135" dirty="0">
                <a:latin typeface="Cambria"/>
                <a:cs typeface="Cambria"/>
              </a:rPr>
              <a:t> </a:t>
            </a:r>
            <a:r>
              <a:rPr sz="1800" dirty="0">
                <a:latin typeface="Cambria"/>
                <a:cs typeface="Cambria"/>
              </a:rPr>
              <a:t>hacia</a:t>
            </a:r>
            <a:r>
              <a:rPr sz="1800" spc="113" dirty="0">
                <a:latin typeface="Cambria"/>
                <a:cs typeface="Cambria"/>
              </a:rPr>
              <a:t> </a:t>
            </a:r>
            <a:r>
              <a:rPr sz="1800" spc="64" dirty="0">
                <a:latin typeface="Cambria"/>
                <a:cs typeface="Cambria"/>
              </a:rPr>
              <a:t>el</a:t>
            </a:r>
            <a:r>
              <a:rPr sz="1800" spc="135" dirty="0">
                <a:latin typeface="Cambria"/>
                <a:cs typeface="Cambria"/>
              </a:rPr>
              <a:t> </a:t>
            </a:r>
            <a:r>
              <a:rPr sz="1800" spc="41" dirty="0">
                <a:latin typeface="Cambria"/>
                <a:cs typeface="Cambria"/>
              </a:rPr>
              <a:t>introducción</a:t>
            </a:r>
            <a:r>
              <a:rPr sz="1800" spc="101" dirty="0">
                <a:latin typeface="Cambria"/>
                <a:cs typeface="Cambria"/>
              </a:rPr>
              <a:t> </a:t>
            </a:r>
            <a:r>
              <a:rPr sz="1800" dirty="0">
                <a:latin typeface="Cambria"/>
                <a:cs typeface="Cambria"/>
              </a:rPr>
              <a:t>de</a:t>
            </a:r>
            <a:r>
              <a:rPr sz="1800" spc="135" dirty="0">
                <a:latin typeface="Cambria"/>
                <a:cs typeface="Cambria"/>
              </a:rPr>
              <a:t> </a:t>
            </a:r>
            <a:r>
              <a:rPr sz="1800" spc="64" dirty="0">
                <a:latin typeface="Cambria"/>
                <a:cs typeface="Cambria"/>
              </a:rPr>
              <a:t>Artificial</a:t>
            </a:r>
            <a:endParaRPr sz="1800" dirty="0">
              <a:latin typeface="Cambria"/>
              <a:cs typeface="Cambria"/>
            </a:endParaRPr>
          </a:p>
          <a:p>
            <a:pPr marL="266700">
              <a:spcBef>
                <a:spcPts val="431"/>
              </a:spcBef>
            </a:pPr>
            <a:r>
              <a:rPr sz="1800" spc="60" dirty="0">
                <a:latin typeface="Cambria"/>
                <a:cs typeface="Cambria"/>
              </a:rPr>
              <a:t>Inteligencia</a:t>
            </a:r>
            <a:r>
              <a:rPr sz="1800" spc="98" dirty="0">
                <a:latin typeface="Cambria"/>
                <a:cs typeface="Cambria"/>
              </a:rPr>
              <a:t> </a:t>
            </a:r>
            <a:r>
              <a:rPr sz="1800" spc="83" dirty="0">
                <a:latin typeface="Cambria"/>
                <a:cs typeface="Cambria"/>
              </a:rPr>
              <a:t>en</a:t>
            </a:r>
            <a:r>
              <a:rPr sz="1800" spc="98" dirty="0">
                <a:latin typeface="Cambria"/>
                <a:cs typeface="Cambria"/>
              </a:rPr>
              <a:t> </a:t>
            </a:r>
            <a:r>
              <a:rPr sz="1800" spc="64" dirty="0">
                <a:latin typeface="Cambria"/>
                <a:cs typeface="Cambria"/>
              </a:rPr>
              <a:t>el </a:t>
            </a:r>
            <a:r>
              <a:rPr sz="1800" spc="113" dirty="0">
                <a:latin typeface="Cambria"/>
                <a:cs typeface="Cambria"/>
              </a:rPr>
              <a:t>poder Judicial</a:t>
            </a:r>
            <a:r>
              <a:rPr sz="1800" spc="98" dirty="0">
                <a:latin typeface="Cambria"/>
                <a:cs typeface="Cambria"/>
              </a:rPr>
              <a:t> </a:t>
            </a:r>
            <a:r>
              <a:rPr sz="1800" spc="75" dirty="0">
                <a:latin typeface="Cambria"/>
                <a:cs typeface="Cambria"/>
              </a:rPr>
              <a:t>Dominio."</a:t>
            </a:r>
            <a:endParaRPr sz="1800" dirty="0">
              <a:latin typeface="Cambria"/>
              <a:cs typeface="Cambria"/>
            </a:endParaRPr>
          </a:p>
        </p:txBody>
      </p:sp>
    </p:spTree>
    <p:extLst>
      <p:ext uri="{BB962C8B-B14F-4D97-AF65-F5344CB8AC3E}">
        <p14:creationId xmlns:p14="http://schemas.microsoft.com/office/powerpoint/2010/main" val="313561650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4612" y="835419"/>
            <a:ext cx="7804309" cy="3449021"/>
          </a:xfrm>
          <a:prstGeom prst="rect">
            <a:avLst/>
          </a:prstGeom>
        </p:spPr>
        <p:txBody>
          <a:bodyPr vert="horz" wrap="square" lIns="0" tIns="9525" rIns="0" bIns="0" rtlCol="0">
            <a:spAutoFit/>
          </a:bodyPr>
          <a:lstStyle/>
          <a:p>
            <a:pPr marL="349568" marR="3810" indent="-263843" algn="just">
              <a:lnSpc>
                <a:spcPct val="120000"/>
              </a:lnSpc>
              <a:spcBef>
                <a:spcPts val="75"/>
              </a:spcBef>
              <a:buClr>
                <a:srgbClr val="F48E7B"/>
              </a:buClr>
              <a:buFont typeface="Arial MT"/>
              <a:buChar char="•"/>
              <a:tabLst>
                <a:tab pos="352425" algn="l"/>
              </a:tabLst>
            </a:pPr>
            <a:r>
              <a:rPr sz="1500" spc="71" dirty="0">
                <a:solidFill>
                  <a:srgbClr val="333333"/>
                </a:solidFill>
                <a:latin typeface="Cambria"/>
                <a:cs typeface="Cambria"/>
              </a:rPr>
              <a:t>El</a:t>
            </a:r>
            <a:r>
              <a:rPr sz="1500" spc="139" dirty="0">
                <a:solidFill>
                  <a:srgbClr val="333333"/>
                </a:solidFill>
                <a:latin typeface="Cambria"/>
                <a:cs typeface="Cambria"/>
              </a:rPr>
              <a:t> </a:t>
            </a:r>
            <a:r>
              <a:rPr sz="1500" spc="34" dirty="0">
                <a:solidFill>
                  <a:srgbClr val="333333"/>
                </a:solidFill>
                <a:latin typeface="Cambria"/>
                <a:cs typeface="Cambria"/>
              </a:rPr>
              <a:t>tecnologías</a:t>
            </a:r>
            <a:r>
              <a:rPr sz="1500" spc="101" dirty="0">
                <a:solidFill>
                  <a:srgbClr val="333333"/>
                </a:solidFill>
                <a:latin typeface="Cambria"/>
                <a:cs typeface="Cambria"/>
              </a:rPr>
              <a:t> </a:t>
            </a:r>
            <a:r>
              <a:rPr sz="1500" dirty="0">
                <a:solidFill>
                  <a:srgbClr val="333333"/>
                </a:solidFill>
                <a:latin typeface="Cambria"/>
                <a:cs typeface="Cambria"/>
              </a:rPr>
              <a:t>desarrollado</a:t>
            </a:r>
            <a:r>
              <a:rPr sz="1500" spc="105" dirty="0">
                <a:solidFill>
                  <a:srgbClr val="333333"/>
                </a:solidFill>
                <a:latin typeface="Cambria"/>
                <a:cs typeface="Cambria"/>
              </a:rPr>
              <a:t> </a:t>
            </a:r>
            <a:r>
              <a:rPr sz="1500" dirty="0">
                <a:solidFill>
                  <a:srgbClr val="333333"/>
                </a:solidFill>
                <a:latin typeface="Cambria"/>
                <a:cs typeface="Cambria"/>
              </a:rPr>
              <a:t>por</a:t>
            </a:r>
            <a:r>
              <a:rPr sz="1500" spc="143" dirty="0">
                <a:solidFill>
                  <a:srgbClr val="333333"/>
                </a:solidFill>
                <a:latin typeface="Cambria"/>
                <a:cs typeface="Cambria"/>
              </a:rPr>
              <a:t> </a:t>
            </a:r>
            <a:r>
              <a:rPr sz="1500" spc="86" dirty="0">
                <a:solidFill>
                  <a:srgbClr val="333333"/>
                </a:solidFill>
                <a:latin typeface="Cambria"/>
                <a:cs typeface="Cambria"/>
              </a:rPr>
              <a:t>ManCorp</a:t>
            </a:r>
            <a:r>
              <a:rPr sz="1500" spc="124" dirty="0">
                <a:solidFill>
                  <a:srgbClr val="333333"/>
                </a:solidFill>
                <a:latin typeface="Cambria"/>
                <a:cs typeface="Cambria"/>
              </a:rPr>
              <a:t> </a:t>
            </a:r>
            <a:r>
              <a:rPr sz="1500" spc="49" dirty="0">
                <a:solidFill>
                  <a:srgbClr val="333333"/>
                </a:solidFill>
                <a:latin typeface="Cambria"/>
                <a:cs typeface="Cambria"/>
              </a:rPr>
              <a:t>Innovaciones</a:t>
            </a:r>
            <a:r>
              <a:rPr sz="1500" spc="105" dirty="0">
                <a:solidFill>
                  <a:srgbClr val="333333"/>
                </a:solidFill>
                <a:latin typeface="Cambria"/>
                <a:cs typeface="Cambria"/>
              </a:rPr>
              <a:t> </a:t>
            </a:r>
            <a:r>
              <a:rPr sz="1500" spc="98" dirty="0">
                <a:solidFill>
                  <a:srgbClr val="333333"/>
                </a:solidFill>
                <a:latin typeface="Cambria"/>
                <a:cs typeface="Cambria"/>
              </a:rPr>
              <a:t>laboratorio</a:t>
            </a:r>
            <a:r>
              <a:rPr sz="1500" spc="139" dirty="0">
                <a:solidFill>
                  <a:srgbClr val="333333"/>
                </a:solidFill>
                <a:latin typeface="Cambria"/>
                <a:cs typeface="Cambria"/>
              </a:rPr>
              <a:t> </a:t>
            </a:r>
            <a:r>
              <a:rPr sz="1500" spc="101" dirty="0">
                <a:solidFill>
                  <a:srgbClr val="333333"/>
                </a:solidFill>
                <a:latin typeface="Cambria"/>
                <a:cs typeface="Cambria"/>
              </a:rPr>
              <a:t>(MCIL)</a:t>
            </a:r>
            <a:r>
              <a:rPr sz="1500" spc="120" dirty="0">
                <a:solidFill>
                  <a:srgbClr val="333333"/>
                </a:solidFill>
                <a:latin typeface="Cambria"/>
                <a:cs typeface="Cambria"/>
              </a:rPr>
              <a:t> </a:t>
            </a:r>
            <a:r>
              <a:rPr sz="1500" dirty="0">
                <a:solidFill>
                  <a:srgbClr val="333333"/>
                </a:solidFill>
                <a:latin typeface="Cambria"/>
                <a:cs typeface="Cambria"/>
              </a:rPr>
              <a:t>podría</a:t>
            </a:r>
            <a:r>
              <a:rPr sz="1500" spc="116" dirty="0">
                <a:solidFill>
                  <a:srgbClr val="333333"/>
                </a:solidFill>
                <a:latin typeface="Cambria"/>
                <a:cs typeface="Cambria"/>
              </a:rPr>
              <a:t> </a:t>
            </a:r>
            <a:r>
              <a:rPr sz="1500" dirty="0">
                <a:solidFill>
                  <a:srgbClr val="333333"/>
                </a:solidFill>
                <a:latin typeface="Cambria"/>
                <a:cs typeface="Cambria"/>
              </a:rPr>
              <a:t>probar</a:t>
            </a:r>
            <a:r>
              <a:rPr sz="1500" spc="120" dirty="0">
                <a:solidFill>
                  <a:srgbClr val="333333"/>
                </a:solidFill>
                <a:latin typeface="Cambria"/>
                <a:cs typeface="Cambria"/>
              </a:rPr>
              <a:t> </a:t>
            </a:r>
            <a:r>
              <a:rPr sz="1500" spc="41" dirty="0">
                <a:solidFill>
                  <a:srgbClr val="333333"/>
                </a:solidFill>
                <a:latin typeface="Cambria"/>
                <a:cs typeface="Cambria"/>
              </a:rPr>
              <a:t>Crucial </a:t>
            </a:r>
            <a:r>
              <a:rPr sz="1500" dirty="0">
                <a:solidFill>
                  <a:srgbClr val="333333"/>
                </a:solidFill>
                <a:latin typeface="Cambria"/>
                <a:cs typeface="Cambria"/>
              </a:rPr>
              <a:t>para</a:t>
            </a:r>
            <a:r>
              <a:rPr sz="1500" spc="90" dirty="0">
                <a:solidFill>
                  <a:srgbClr val="333333"/>
                </a:solidFill>
                <a:latin typeface="Cambria"/>
                <a:cs typeface="Cambria"/>
              </a:rPr>
              <a:t> </a:t>
            </a:r>
            <a:r>
              <a:rPr sz="1500" spc="56" dirty="0">
                <a:solidFill>
                  <a:srgbClr val="333333"/>
                </a:solidFill>
                <a:latin typeface="Cambria"/>
                <a:cs typeface="Cambria"/>
              </a:rPr>
              <a:t>jueces,</a:t>
            </a:r>
            <a:r>
              <a:rPr sz="1500" spc="101" dirty="0">
                <a:solidFill>
                  <a:srgbClr val="333333"/>
                </a:solidFill>
                <a:latin typeface="Cambria"/>
                <a:cs typeface="Cambria"/>
              </a:rPr>
              <a:t> </a:t>
            </a:r>
            <a:r>
              <a:rPr sz="1500" spc="41" dirty="0">
                <a:solidFill>
                  <a:srgbClr val="333333"/>
                </a:solidFill>
                <a:latin typeface="Cambria"/>
                <a:cs typeface="Cambria"/>
              </a:rPr>
              <a:t>especialmente</a:t>
            </a:r>
            <a:r>
              <a:rPr sz="1500" spc="86" dirty="0">
                <a:solidFill>
                  <a:srgbClr val="333333"/>
                </a:solidFill>
                <a:latin typeface="Cambria"/>
                <a:cs typeface="Cambria"/>
              </a:rPr>
              <a:t> </a:t>
            </a:r>
            <a:r>
              <a:rPr sz="1500" spc="83" dirty="0">
                <a:solidFill>
                  <a:srgbClr val="333333"/>
                </a:solidFill>
                <a:latin typeface="Cambria"/>
                <a:cs typeface="Cambria"/>
              </a:rPr>
              <a:t>en</a:t>
            </a:r>
            <a:r>
              <a:rPr sz="1500" spc="105" dirty="0">
                <a:solidFill>
                  <a:srgbClr val="333333"/>
                </a:solidFill>
                <a:latin typeface="Cambria"/>
                <a:cs typeface="Cambria"/>
              </a:rPr>
              <a:t> </a:t>
            </a:r>
            <a:r>
              <a:rPr sz="1500" spc="101" dirty="0">
                <a:solidFill>
                  <a:srgbClr val="333333"/>
                </a:solidFill>
                <a:latin typeface="Cambria"/>
                <a:cs typeface="Cambria"/>
              </a:rPr>
              <a:t>a</a:t>
            </a:r>
            <a:r>
              <a:rPr sz="1500" spc="105" dirty="0">
                <a:solidFill>
                  <a:srgbClr val="333333"/>
                </a:solidFill>
                <a:latin typeface="Cambria"/>
                <a:cs typeface="Cambria"/>
              </a:rPr>
              <a:t> </a:t>
            </a:r>
            <a:r>
              <a:rPr sz="1500" spc="56" dirty="0">
                <a:solidFill>
                  <a:srgbClr val="333333"/>
                </a:solidFill>
                <a:latin typeface="Cambria"/>
                <a:cs typeface="Cambria"/>
              </a:rPr>
              <a:t>tiempo</a:t>
            </a:r>
            <a:r>
              <a:rPr sz="1500" spc="98" dirty="0">
                <a:solidFill>
                  <a:srgbClr val="333333"/>
                </a:solidFill>
                <a:latin typeface="Cambria"/>
                <a:cs typeface="Cambria"/>
              </a:rPr>
              <a:t> </a:t>
            </a:r>
            <a:r>
              <a:rPr sz="1500" spc="45" dirty="0">
                <a:solidFill>
                  <a:srgbClr val="333333"/>
                </a:solidFill>
                <a:latin typeface="Cambria"/>
                <a:cs typeface="Cambria"/>
              </a:rPr>
              <a:t>cuando</a:t>
            </a:r>
            <a:r>
              <a:rPr sz="1500" spc="101" dirty="0">
                <a:solidFill>
                  <a:srgbClr val="333333"/>
                </a:solidFill>
                <a:latin typeface="Cambria"/>
                <a:cs typeface="Cambria"/>
              </a:rPr>
              <a:t> </a:t>
            </a:r>
            <a:r>
              <a:rPr sz="1500" spc="79" dirty="0">
                <a:solidFill>
                  <a:srgbClr val="333333"/>
                </a:solidFill>
                <a:latin typeface="Cambria"/>
                <a:cs typeface="Cambria"/>
              </a:rPr>
              <a:t>allá</a:t>
            </a:r>
            <a:r>
              <a:rPr sz="1500" spc="86" dirty="0">
                <a:solidFill>
                  <a:srgbClr val="333333"/>
                </a:solidFill>
                <a:latin typeface="Cambria"/>
                <a:cs typeface="Cambria"/>
              </a:rPr>
              <a:t> </a:t>
            </a:r>
            <a:r>
              <a:rPr sz="1500" dirty="0">
                <a:solidFill>
                  <a:srgbClr val="333333"/>
                </a:solidFill>
                <a:latin typeface="Cambria"/>
                <a:cs typeface="Cambria"/>
              </a:rPr>
              <a:t>tribunales</a:t>
            </a:r>
            <a:r>
              <a:rPr sz="1500" spc="101" dirty="0">
                <a:solidFill>
                  <a:srgbClr val="333333"/>
                </a:solidFill>
                <a:latin typeface="Cambria"/>
                <a:cs typeface="Cambria"/>
              </a:rPr>
              <a:t> </a:t>
            </a:r>
            <a:r>
              <a:rPr sz="1500" spc="60" dirty="0">
                <a:solidFill>
                  <a:srgbClr val="333333"/>
                </a:solidFill>
                <a:latin typeface="Cambria"/>
                <a:cs typeface="Cambria"/>
              </a:rPr>
              <a:t>tener</a:t>
            </a:r>
            <a:r>
              <a:rPr sz="1500" spc="109" dirty="0">
                <a:solidFill>
                  <a:srgbClr val="333333"/>
                </a:solidFill>
                <a:latin typeface="Cambria"/>
                <a:cs typeface="Cambria"/>
              </a:rPr>
              <a:t> </a:t>
            </a:r>
            <a:r>
              <a:rPr sz="1500" dirty="0">
                <a:solidFill>
                  <a:srgbClr val="333333"/>
                </a:solidFill>
                <a:latin typeface="Cambria"/>
                <a:cs typeface="Cambria"/>
              </a:rPr>
              <a:t>desaparecido</a:t>
            </a:r>
            <a:r>
              <a:rPr sz="1500" spc="98" dirty="0">
                <a:solidFill>
                  <a:srgbClr val="333333"/>
                </a:solidFill>
                <a:latin typeface="Cambria"/>
                <a:cs typeface="Cambria"/>
              </a:rPr>
              <a:t> </a:t>
            </a:r>
            <a:r>
              <a:rPr sz="1500" spc="41" dirty="0">
                <a:solidFill>
                  <a:srgbClr val="333333"/>
                </a:solidFill>
                <a:latin typeface="Cambria"/>
                <a:cs typeface="Cambria"/>
              </a:rPr>
              <a:t>en línea</a:t>
            </a:r>
            <a:r>
              <a:rPr sz="1500" spc="90" dirty="0">
                <a:solidFill>
                  <a:srgbClr val="333333"/>
                </a:solidFill>
                <a:latin typeface="Cambria"/>
                <a:cs typeface="Cambria"/>
              </a:rPr>
              <a:t> </a:t>
            </a:r>
            <a:r>
              <a:rPr sz="1500" spc="68" dirty="0">
                <a:solidFill>
                  <a:srgbClr val="333333"/>
                </a:solidFill>
                <a:latin typeface="Cambria"/>
                <a:cs typeface="Cambria"/>
              </a:rPr>
              <a:t>y</a:t>
            </a:r>
            <a:r>
              <a:rPr sz="1500" spc="105" dirty="0">
                <a:solidFill>
                  <a:srgbClr val="333333"/>
                </a:solidFill>
                <a:latin typeface="Cambria"/>
                <a:cs typeface="Cambria"/>
              </a:rPr>
              <a:t> </a:t>
            </a:r>
            <a:r>
              <a:rPr sz="1500" spc="60" dirty="0">
                <a:solidFill>
                  <a:srgbClr val="333333"/>
                </a:solidFill>
                <a:latin typeface="Cambria"/>
                <a:cs typeface="Cambria"/>
              </a:rPr>
              <a:t>el</a:t>
            </a:r>
            <a:r>
              <a:rPr sz="1500" spc="105" dirty="0">
                <a:solidFill>
                  <a:srgbClr val="333333"/>
                </a:solidFill>
                <a:latin typeface="Cambria"/>
                <a:cs typeface="Cambria"/>
              </a:rPr>
              <a:t> </a:t>
            </a:r>
            <a:r>
              <a:rPr sz="1500" spc="49" dirty="0">
                <a:solidFill>
                  <a:srgbClr val="333333"/>
                </a:solidFill>
                <a:latin typeface="Cambria"/>
                <a:cs typeface="Cambria"/>
              </a:rPr>
              <a:t>usar</a:t>
            </a:r>
            <a:r>
              <a:rPr sz="1500" spc="105" dirty="0">
                <a:solidFill>
                  <a:srgbClr val="333333"/>
                </a:solidFill>
                <a:latin typeface="Cambria"/>
                <a:cs typeface="Cambria"/>
              </a:rPr>
              <a:t> </a:t>
            </a:r>
            <a:r>
              <a:rPr sz="1500" dirty="0">
                <a:solidFill>
                  <a:srgbClr val="333333"/>
                </a:solidFill>
                <a:latin typeface="Cambria"/>
                <a:cs typeface="Cambria"/>
              </a:rPr>
              <a:t>de</a:t>
            </a:r>
            <a:r>
              <a:rPr sz="1500" spc="109" dirty="0">
                <a:solidFill>
                  <a:srgbClr val="333333"/>
                </a:solidFill>
                <a:latin typeface="Cambria"/>
                <a:cs typeface="Cambria"/>
              </a:rPr>
              <a:t> </a:t>
            </a:r>
            <a:r>
              <a:rPr sz="1500" spc="26" dirty="0">
                <a:solidFill>
                  <a:srgbClr val="333333"/>
                </a:solidFill>
                <a:latin typeface="Cambria"/>
                <a:cs typeface="Cambria"/>
              </a:rPr>
              <a:t>el papel </a:t>
            </a:r>
            <a:r>
              <a:rPr sz="1500" spc="79" dirty="0">
                <a:solidFill>
                  <a:srgbClr val="333333"/>
                </a:solidFill>
                <a:latin typeface="Cambria"/>
                <a:cs typeface="Cambria"/>
              </a:rPr>
              <a:t>tiene</a:t>
            </a:r>
            <a:r>
              <a:rPr sz="1500" spc="86" dirty="0">
                <a:solidFill>
                  <a:srgbClr val="333333"/>
                </a:solidFill>
                <a:latin typeface="Cambria"/>
                <a:cs typeface="Cambria"/>
              </a:rPr>
              <a:t> </a:t>
            </a:r>
            <a:r>
              <a:rPr sz="1500" spc="56" dirty="0">
                <a:solidFill>
                  <a:srgbClr val="333333"/>
                </a:solidFill>
                <a:latin typeface="Cambria"/>
                <a:cs typeface="Cambria"/>
              </a:rPr>
              <a:t>en gran parte</a:t>
            </a:r>
            <a:r>
              <a:rPr sz="1500" spc="60" dirty="0">
                <a:solidFill>
                  <a:srgbClr val="333333"/>
                </a:solidFill>
                <a:latin typeface="Cambria"/>
                <a:cs typeface="Cambria"/>
              </a:rPr>
              <a:t> </a:t>
            </a:r>
            <a:r>
              <a:rPr sz="1500" spc="30" dirty="0">
                <a:solidFill>
                  <a:srgbClr val="333333"/>
                </a:solidFill>
                <a:latin typeface="Cambria"/>
                <a:cs typeface="Cambria"/>
              </a:rPr>
              <a:t>reducido.</a:t>
            </a:r>
            <a:endParaRPr sz="1500" dirty="0">
              <a:latin typeface="Cambria"/>
              <a:cs typeface="Cambria"/>
            </a:endParaRPr>
          </a:p>
          <a:p>
            <a:pPr marL="351949" indent="-266224">
              <a:spcBef>
                <a:spcPts val="1114"/>
              </a:spcBef>
              <a:buClr>
                <a:srgbClr val="F48E7B"/>
              </a:buClr>
              <a:buFont typeface="Arial MT"/>
              <a:buChar char="•"/>
              <a:tabLst>
                <a:tab pos="351949" algn="l"/>
              </a:tabLst>
            </a:pPr>
            <a:r>
              <a:rPr sz="1500" spc="56" dirty="0">
                <a:solidFill>
                  <a:srgbClr val="333333"/>
                </a:solidFill>
                <a:latin typeface="Cambria"/>
                <a:cs typeface="Cambria"/>
              </a:rPr>
              <a:t>Para</a:t>
            </a:r>
            <a:r>
              <a:rPr sz="1500" spc="127" dirty="0">
                <a:solidFill>
                  <a:srgbClr val="333333"/>
                </a:solidFill>
                <a:latin typeface="Cambria"/>
                <a:cs typeface="Cambria"/>
              </a:rPr>
              <a:t> </a:t>
            </a:r>
            <a:r>
              <a:rPr sz="1500" spc="105" dirty="0">
                <a:solidFill>
                  <a:srgbClr val="333333"/>
                </a:solidFill>
                <a:latin typeface="Cambria"/>
                <a:cs typeface="Cambria"/>
              </a:rPr>
              <a:t>Jharkhand</a:t>
            </a:r>
            <a:r>
              <a:rPr sz="1500" spc="109" dirty="0">
                <a:solidFill>
                  <a:srgbClr val="333333"/>
                </a:solidFill>
                <a:latin typeface="Cambria"/>
                <a:cs typeface="Cambria"/>
              </a:rPr>
              <a:t> </a:t>
            </a:r>
            <a:r>
              <a:rPr sz="1500" spc="101" dirty="0">
                <a:solidFill>
                  <a:srgbClr val="333333"/>
                </a:solidFill>
                <a:latin typeface="Cambria"/>
                <a:cs typeface="Cambria"/>
              </a:rPr>
              <a:t>Alto</a:t>
            </a:r>
            <a:r>
              <a:rPr sz="1500" spc="105" dirty="0">
                <a:solidFill>
                  <a:srgbClr val="333333"/>
                </a:solidFill>
                <a:latin typeface="Cambria"/>
                <a:cs typeface="Cambria"/>
              </a:rPr>
              <a:t> </a:t>
            </a:r>
            <a:r>
              <a:rPr sz="1500" spc="83" dirty="0">
                <a:solidFill>
                  <a:srgbClr val="333333"/>
                </a:solidFill>
                <a:latin typeface="Cambria"/>
                <a:cs typeface="Cambria"/>
              </a:rPr>
              <a:t>Corte,</a:t>
            </a:r>
            <a:r>
              <a:rPr sz="1500" spc="98" dirty="0">
                <a:solidFill>
                  <a:srgbClr val="333333"/>
                </a:solidFill>
                <a:latin typeface="Cambria"/>
                <a:cs typeface="Cambria"/>
              </a:rPr>
              <a:t> </a:t>
            </a:r>
            <a:r>
              <a:rPr sz="1500" spc="60" dirty="0">
                <a:solidFill>
                  <a:srgbClr val="333333"/>
                </a:solidFill>
                <a:latin typeface="Cambria"/>
                <a:cs typeface="Cambria"/>
              </a:rPr>
              <a:t>el</a:t>
            </a:r>
            <a:r>
              <a:rPr sz="1500" spc="116" dirty="0">
                <a:solidFill>
                  <a:srgbClr val="333333"/>
                </a:solidFill>
                <a:latin typeface="Cambria"/>
                <a:cs typeface="Cambria"/>
              </a:rPr>
              <a:t> </a:t>
            </a:r>
            <a:r>
              <a:rPr sz="1500" spc="38" dirty="0">
                <a:solidFill>
                  <a:srgbClr val="333333"/>
                </a:solidFill>
                <a:latin typeface="Cambria"/>
                <a:cs typeface="Cambria"/>
              </a:rPr>
              <a:t>compañía</a:t>
            </a:r>
            <a:r>
              <a:rPr sz="1500" spc="109" dirty="0">
                <a:solidFill>
                  <a:srgbClr val="333333"/>
                </a:solidFill>
                <a:latin typeface="Cambria"/>
                <a:cs typeface="Cambria"/>
              </a:rPr>
              <a:t> </a:t>
            </a:r>
            <a:r>
              <a:rPr sz="1500" spc="68" dirty="0">
                <a:solidFill>
                  <a:srgbClr val="333333"/>
                </a:solidFill>
                <a:latin typeface="Cambria"/>
                <a:cs typeface="Cambria"/>
              </a:rPr>
              <a:t>tenía</a:t>
            </a:r>
            <a:r>
              <a:rPr sz="1500" spc="127" dirty="0">
                <a:solidFill>
                  <a:srgbClr val="333333"/>
                </a:solidFill>
                <a:latin typeface="Cambria"/>
                <a:cs typeface="Cambria"/>
              </a:rPr>
              <a:t> </a:t>
            </a:r>
            <a:r>
              <a:rPr sz="1500" dirty="0">
                <a:solidFill>
                  <a:srgbClr val="333333"/>
                </a:solidFill>
                <a:latin typeface="Cambria"/>
                <a:cs typeface="Cambria"/>
              </a:rPr>
              <a:t>desarrollado</a:t>
            </a:r>
            <a:r>
              <a:rPr sz="1500" spc="94" dirty="0">
                <a:solidFill>
                  <a:srgbClr val="333333"/>
                </a:solidFill>
                <a:latin typeface="Cambria"/>
                <a:cs typeface="Cambria"/>
              </a:rPr>
              <a:t> </a:t>
            </a:r>
            <a:r>
              <a:rPr sz="1500" dirty="0">
                <a:solidFill>
                  <a:srgbClr val="333333"/>
                </a:solidFill>
                <a:latin typeface="Cambria"/>
                <a:cs typeface="Cambria"/>
              </a:rPr>
              <a:t>dos</a:t>
            </a:r>
            <a:r>
              <a:rPr sz="1500" spc="109" dirty="0">
                <a:solidFill>
                  <a:srgbClr val="333333"/>
                </a:solidFill>
                <a:latin typeface="Cambria"/>
                <a:cs typeface="Cambria"/>
              </a:rPr>
              <a:t> </a:t>
            </a:r>
            <a:r>
              <a:rPr sz="1500" dirty="0">
                <a:solidFill>
                  <a:srgbClr val="333333"/>
                </a:solidFill>
                <a:latin typeface="Cambria"/>
                <a:cs typeface="Cambria"/>
              </a:rPr>
              <a:t>piezas</a:t>
            </a:r>
            <a:r>
              <a:rPr sz="1500" spc="90" dirty="0">
                <a:solidFill>
                  <a:srgbClr val="333333"/>
                </a:solidFill>
                <a:latin typeface="Cambria"/>
                <a:cs typeface="Cambria"/>
              </a:rPr>
              <a:t> </a:t>
            </a:r>
            <a:r>
              <a:rPr sz="1500" dirty="0">
                <a:solidFill>
                  <a:srgbClr val="333333"/>
                </a:solidFill>
                <a:latin typeface="Cambria"/>
                <a:cs typeface="Cambria"/>
              </a:rPr>
              <a:t>de</a:t>
            </a:r>
            <a:r>
              <a:rPr sz="1500" spc="120" dirty="0">
                <a:solidFill>
                  <a:srgbClr val="333333"/>
                </a:solidFill>
                <a:latin typeface="Cambria"/>
                <a:cs typeface="Cambria"/>
              </a:rPr>
              <a:t> </a:t>
            </a:r>
            <a:r>
              <a:rPr sz="1500" spc="-8" dirty="0">
                <a:solidFill>
                  <a:srgbClr val="333333"/>
                </a:solidFill>
                <a:latin typeface="Cambria"/>
                <a:cs typeface="Cambria"/>
              </a:rPr>
              <a:t>tecnología</a:t>
            </a:r>
            <a:endParaRPr sz="1500" dirty="0">
              <a:latin typeface="Cambria"/>
              <a:cs typeface="Cambria"/>
            </a:endParaRPr>
          </a:p>
          <a:p>
            <a:pPr marL="219075" indent="-209550">
              <a:spcBef>
                <a:spcPts val="1106"/>
              </a:spcBef>
              <a:buFont typeface="Cambria"/>
              <a:buAutoNum type="arabicPeriod"/>
              <a:tabLst>
                <a:tab pos="219075" algn="l"/>
              </a:tabLst>
            </a:pPr>
            <a:r>
              <a:rPr sz="1500" b="1" dirty="0">
                <a:solidFill>
                  <a:srgbClr val="333333"/>
                </a:solidFill>
                <a:latin typeface="Cambria"/>
                <a:cs typeface="Cambria"/>
              </a:rPr>
              <a:t>Óptico</a:t>
            </a:r>
            <a:r>
              <a:rPr sz="1500" b="1" spc="109" dirty="0">
                <a:solidFill>
                  <a:srgbClr val="333333"/>
                </a:solidFill>
                <a:latin typeface="Cambria"/>
                <a:cs typeface="Cambria"/>
              </a:rPr>
              <a:t> </a:t>
            </a:r>
            <a:r>
              <a:rPr sz="1500" b="1" dirty="0">
                <a:solidFill>
                  <a:srgbClr val="333333"/>
                </a:solidFill>
                <a:latin typeface="Cambria"/>
                <a:cs typeface="Cambria"/>
              </a:rPr>
              <a:t>Personaje</a:t>
            </a:r>
            <a:r>
              <a:rPr sz="1500" b="1" spc="105" dirty="0">
                <a:solidFill>
                  <a:srgbClr val="333333"/>
                </a:solidFill>
                <a:latin typeface="Cambria"/>
                <a:cs typeface="Cambria"/>
              </a:rPr>
              <a:t> </a:t>
            </a:r>
            <a:r>
              <a:rPr sz="1500" b="1" dirty="0">
                <a:solidFill>
                  <a:srgbClr val="333333"/>
                </a:solidFill>
                <a:latin typeface="Cambria"/>
                <a:cs typeface="Cambria"/>
              </a:rPr>
              <a:t>Reconocimiento</a:t>
            </a:r>
            <a:r>
              <a:rPr sz="1500" b="1" spc="120" dirty="0">
                <a:solidFill>
                  <a:srgbClr val="333333"/>
                </a:solidFill>
                <a:latin typeface="Cambria"/>
                <a:cs typeface="Cambria"/>
              </a:rPr>
              <a:t> </a:t>
            </a:r>
            <a:r>
              <a:rPr sz="1500" spc="79" dirty="0">
                <a:solidFill>
                  <a:srgbClr val="333333"/>
                </a:solidFill>
                <a:latin typeface="Cambria"/>
                <a:cs typeface="Cambria"/>
              </a:rPr>
              <a:t>(LOC)</a:t>
            </a:r>
            <a:r>
              <a:rPr sz="1500" spc="113" dirty="0">
                <a:solidFill>
                  <a:srgbClr val="333333"/>
                </a:solidFill>
                <a:latin typeface="Cambria"/>
                <a:cs typeface="Cambria"/>
              </a:rPr>
              <a:t> </a:t>
            </a:r>
            <a:r>
              <a:rPr sz="1500" dirty="0">
                <a:solidFill>
                  <a:srgbClr val="333333"/>
                </a:solidFill>
                <a:latin typeface="Cambria"/>
                <a:cs typeface="Cambria"/>
              </a:rPr>
              <a:t>-</a:t>
            </a:r>
            <a:r>
              <a:rPr sz="1500" spc="127" dirty="0">
                <a:solidFill>
                  <a:srgbClr val="333333"/>
                </a:solidFill>
                <a:latin typeface="Cambria"/>
                <a:cs typeface="Cambria"/>
              </a:rPr>
              <a:t> </a:t>
            </a:r>
            <a:r>
              <a:rPr sz="1500" spc="45" dirty="0">
                <a:solidFill>
                  <a:srgbClr val="333333"/>
                </a:solidFill>
                <a:latin typeface="Cambria"/>
                <a:cs typeface="Cambria"/>
              </a:rPr>
              <a:t>cual</a:t>
            </a:r>
            <a:r>
              <a:rPr sz="1500" spc="120" dirty="0">
                <a:solidFill>
                  <a:srgbClr val="333333"/>
                </a:solidFill>
                <a:latin typeface="Cambria"/>
                <a:cs typeface="Cambria"/>
              </a:rPr>
              <a:t> </a:t>
            </a:r>
            <a:r>
              <a:rPr sz="1500" dirty="0">
                <a:solidFill>
                  <a:srgbClr val="333333"/>
                </a:solidFill>
                <a:latin typeface="Cambria"/>
                <a:cs typeface="Cambria"/>
              </a:rPr>
              <a:t>convierte</a:t>
            </a:r>
            <a:r>
              <a:rPr sz="1500" spc="113" dirty="0">
                <a:solidFill>
                  <a:srgbClr val="333333"/>
                </a:solidFill>
                <a:latin typeface="Cambria"/>
                <a:cs typeface="Cambria"/>
              </a:rPr>
              <a:t> </a:t>
            </a:r>
            <a:r>
              <a:rPr sz="1500" spc="49" dirty="0">
                <a:solidFill>
                  <a:srgbClr val="333333"/>
                </a:solidFill>
                <a:latin typeface="Cambria"/>
                <a:cs typeface="Cambria"/>
              </a:rPr>
              <a:t>escaneado</a:t>
            </a:r>
            <a:r>
              <a:rPr sz="1500" spc="127" dirty="0">
                <a:solidFill>
                  <a:srgbClr val="333333"/>
                </a:solidFill>
                <a:latin typeface="Cambria"/>
                <a:cs typeface="Cambria"/>
              </a:rPr>
              <a:t> </a:t>
            </a:r>
            <a:r>
              <a:rPr sz="1500" spc="38" dirty="0">
                <a:solidFill>
                  <a:srgbClr val="333333"/>
                </a:solidFill>
                <a:latin typeface="Cambria"/>
                <a:cs typeface="Cambria"/>
              </a:rPr>
              <a:t>documentos</a:t>
            </a:r>
            <a:r>
              <a:rPr sz="1500" spc="120" dirty="0">
                <a:solidFill>
                  <a:srgbClr val="333333"/>
                </a:solidFill>
                <a:latin typeface="Cambria"/>
                <a:cs typeface="Cambria"/>
              </a:rPr>
              <a:t> </a:t>
            </a:r>
            <a:r>
              <a:rPr sz="1500" spc="23" dirty="0">
                <a:solidFill>
                  <a:srgbClr val="333333"/>
                </a:solidFill>
                <a:latin typeface="Cambria"/>
                <a:cs typeface="Cambria"/>
              </a:rPr>
              <a:t>en</a:t>
            </a:r>
            <a:endParaRPr sz="1500" dirty="0">
              <a:latin typeface="Cambria"/>
              <a:cs typeface="Cambria"/>
            </a:endParaRPr>
          </a:p>
          <a:p>
            <a:pPr marL="9525">
              <a:spcBef>
                <a:spcPts val="360"/>
              </a:spcBef>
            </a:pPr>
            <a:r>
              <a:rPr sz="1500" dirty="0">
                <a:solidFill>
                  <a:srgbClr val="333333"/>
                </a:solidFill>
                <a:latin typeface="Cambria"/>
                <a:cs typeface="Cambria"/>
              </a:rPr>
              <a:t>ordenadores</a:t>
            </a:r>
            <a:r>
              <a:rPr sz="1500" spc="139" dirty="0">
                <a:solidFill>
                  <a:srgbClr val="333333"/>
                </a:solidFill>
                <a:latin typeface="Cambria"/>
                <a:cs typeface="Cambria"/>
              </a:rPr>
              <a:t> </a:t>
            </a:r>
            <a:r>
              <a:rPr sz="1500" spc="49" dirty="0">
                <a:solidFill>
                  <a:srgbClr val="333333"/>
                </a:solidFill>
                <a:latin typeface="Cambria"/>
                <a:cs typeface="Cambria"/>
              </a:rPr>
              <a:t>legible</a:t>
            </a:r>
            <a:r>
              <a:rPr sz="1500" spc="124" dirty="0">
                <a:solidFill>
                  <a:srgbClr val="333333"/>
                </a:solidFill>
                <a:latin typeface="Cambria"/>
                <a:cs typeface="Cambria"/>
              </a:rPr>
              <a:t> </a:t>
            </a:r>
            <a:r>
              <a:rPr sz="1500" spc="71" dirty="0">
                <a:solidFill>
                  <a:srgbClr val="333333"/>
                </a:solidFill>
                <a:latin typeface="Cambria"/>
                <a:cs typeface="Cambria"/>
              </a:rPr>
              <a:t>texto,</a:t>
            </a:r>
            <a:r>
              <a:rPr sz="1500" spc="135" dirty="0">
                <a:solidFill>
                  <a:srgbClr val="333333"/>
                </a:solidFill>
                <a:latin typeface="Cambria"/>
                <a:cs typeface="Cambria"/>
              </a:rPr>
              <a:t> </a:t>
            </a:r>
            <a:r>
              <a:rPr sz="1500" dirty="0">
                <a:solidFill>
                  <a:srgbClr val="333333"/>
                </a:solidFill>
                <a:latin typeface="Cambria"/>
                <a:cs typeface="Cambria"/>
              </a:rPr>
              <a:t>corrige</a:t>
            </a:r>
            <a:r>
              <a:rPr sz="1500" spc="135" dirty="0">
                <a:solidFill>
                  <a:srgbClr val="333333"/>
                </a:solidFill>
                <a:latin typeface="Cambria"/>
                <a:cs typeface="Cambria"/>
              </a:rPr>
              <a:t> </a:t>
            </a:r>
            <a:r>
              <a:rPr sz="1500" spc="60" dirty="0">
                <a:solidFill>
                  <a:srgbClr val="333333"/>
                </a:solidFill>
                <a:latin typeface="Cambria"/>
                <a:cs typeface="Cambria"/>
              </a:rPr>
              <a:t>el</a:t>
            </a:r>
            <a:r>
              <a:rPr sz="1500" spc="153" dirty="0">
                <a:solidFill>
                  <a:srgbClr val="333333"/>
                </a:solidFill>
                <a:latin typeface="Cambria"/>
                <a:cs typeface="Cambria"/>
              </a:rPr>
              <a:t> </a:t>
            </a:r>
            <a:r>
              <a:rPr sz="1500" spc="49" dirty="0">
                <a:solidFill>
                  <a:srgbClr val="333333"/>
                </a:solidFill>
                <a:latin typeface="Cambria"/>
                <a:cs typeface="Cambria"/>
              </a:rPr>
              <a:t>orientación,</a:t>
            </a:r>
            <a:r>
              <a:rPr sz="1500" spc="124" dirty="0">
                <a:solidFill>
                  <a:srgbClr val="333333"/>
                </a:solidFill>
                <a:latin typeface="Cambria"/>
                <a:cs typeface="Cambria"/>
              </a:rPr>
              <a:t> </a:t>
            </a:r>
            <a:r>
              <a:rPr sz="1500" spc="34" dirty="0">
                <a:solidFill>
                  <a:srgbClr val="333333"/>
                </a:solidFill>
                <a:latin typeface="Cambria"/>
                <a:cs typeface="Cambria"/>
              </a:rPr>
              <a:t>etc.</a:t>
            </a:r>
            <a:endParaRPr sz="1500" dirty="0">
              <a:latin typeface="Cambria"/>
              <a:cs typeface="Cambria"/>
            </a:endParaRPr>
          </a:p>
          <a:p>
            <a:pPr marL="219075" indent="-209550">
              <a:spcBef>
                <a:spcPts val="1110"/>
              </a:spcBef>
              <a:buFont typeface="Cambria"/>
              <a:buAutoNum type="arabicPeriod" startAt="2"/>
              <a:tabLst>
                <a:tab pos="219075" algn="l"/>
              </a:tabLst>
            </a:pPr>
            <a:r>
              <a:rPr sz="1500" b="1" spc="49" dirty="0">
                <a:solidFill>
                  <a:srgbClr val="333333"/>
                </a:solidFill>
                <a:latin typeface="Cambria"/>
                <a:cs typeface="Cambria"/>
              </a:rPr>
              <a:t>chatbot</a:t>
            </a:r>
            <a:r>
              <a:rPr sz="1500" b="1" spc="120" dirty="0">
                <a:solidFill>
                  <a:srgbClr val="333333"/>
                </a:solidFill>
                <a:latin typeface="Cambria"/>
                <a:cs typeface="Cambria"/>
              </a:rPr>
              <a:t> </a:t>
            </a:r>
            <a:r>
              <a:rPr sz="1500" dirty="0">
                <a:solidFill>
                  <a:srgbClr val="333333"/>
                </a:solidFill>
                <a:latin typeface="Cambria"/>
                <a:cs typeface="Cambria"/>
              </a:rPr>
              <a:t>-</a:t>
            </a:r>
            <a:r>
              <a:rPr sz="1500" spc="143" dirty="0">
                <a:solidFill>
                  <a:srgbClr val="333333"/>
                </a:solidFill>
                <a:latin typeface="Cambria"/>
                <a:cs typeface="Cambria"/>
              </a:rPr>
              <a:t> </a:t>
            </a:r>
            <a:r>
              <a:rPr sz="1500" dirty="0">
                <a:solidFill>
                  <a:srgbClr val="333333"/>
                </a:solidFill>
                <a:latin typeface="Cambria"/>
                <a:cs typeface="Cambria"/>
              </a:rPr>
              <a:t>revisado</a:t>
            </a:r>
            <a:r>
              <a:rPr sz="1500" spc="116" dirty="0">
                <a:solidFill>
                  <a:srgbClr val="333333"/>
                </a:solidFill>
                <a:latin typeface="Cambria"/>
                <a:cs typeface="Cambria"/>
              </a:rPr>
              <a:t> </a:t>
            </a:r>
            <a:r>
              <a:rPr sz="1500" dirty="0">
                <a:solidFill>
                  <a:srgbClr val="333333"/>
                </a:solidFill>
                <a:latin typeface="Cambria"/>
                <a:cs typeface="Cambria"/>
              </a:rPr>
              <a:t>por</a:t>
            </a:r>
            <a:r>
              <a:rPr sz="1500" spc="143" dirty="0">
                <a:solidFill>
                  <a:srgbClr val="333333"/>
                </a:solidFill>
                <a:latin typeface="Cambria"/>
                <a:cs typeface="Cambria"/>
              </a:rPr>
              <a:t> </a:t>
            </a:r>
            <a:r>
              <a:rPr sz="1500" dirty="0">
                <a:solidFill>
                  <a:srgbClr val="333333"/>
                </a:solidFill>
                <a:latin typeface="Cambria"/>
                <a:cs typeface="Cambria"/>
              </a:rPr>
              <a:t>ambos</a:t>
            </a:r>
            <a:r>
              <a:rPr sz="1500" spc="127" dirty="0">
                <a:solidFill>
                  <a:srgbClr val="333333"/>
                </a:solidFill>
                <a:latin typeface="Cambria"/>
                <a:cs typeface="Cambria"/>
              </a:rPr>
              <a:t> </a:t>
            </a:r>
            <a:r>
              <a:rPr sz="1500" dirty="0">
                <a:solidFill>
                  <a:srgbClr val="333333"/>
                </a:solidFill>
                <a:latin typeface="Cambria"/>
                <a:cs typeface="Cambria"/>
              </a:rPr>
              <a:t>voz</a:t>
            </a:r>
            <a:r>
              <a:rPr sz="1500" spc="124" dirty="0">
                <a:solidFill>
                  <a:srgbClr val="333333"/>
                </a:solidFill>
                <a:latin typeface="Cambria"/>
                <a:cs typeface="Cambria"/>
              </a:rPr>
              <a:t> </a:t>
            </a:r>
            <a:r>
              <a:rPr sz="1500" spc="41" dirty="0">
                <a:solidFill>
                  <a:srgbClr val="333333"/>
                </a:solidFill>
                <a:latin typeface="Cambria"/>
                <a:cs typeface="Cambria"/>
              </a:rPr>
              <a:t>comandos</a:t>
            </a:r>
            <a:r>
              <a:rPr sz="1500" spc="139" dirty="0">
                <a:solidFill>
                  <a:srgbClr val="333333"/>
                </a:solidFill>
                <a:latin typeface="Cambria"/>
                <a:cs typeface="Cambria"/>
              </a:rPr>
              <a:t> </a:t>
            </a:r>
            <a:r>
              <a:rPr sz="1500" spc="68" dirty="0">
                <a:solidFill>
                  <a:srgbClr val="333333"/>
                </a:solidFill>
                <a:latin typeface="Cambria"/>
                <a:cs typeface="Cambria"/>
              </a:rPr>
              <a:t>y</a:t>
            </a:r>
            <a:r>
              <a:rPr sz="1500" spc="158" dirty="0">
                <a:solidFill>
                  <a:srgbClr val="333333"/>
                </a:solidFill>
                <a:latin typeface="Cambria"/>
                <a:cs typeface="Cambria"/>
              </a:rPr>
              <a:t> </a:t>
            </a:r>
            <a:r>
              <a:rPr sz="1500" spc="53" dirty="0">
                <a:solidFill>
                  <a:srgbClr val="333333"/>
                </a:solidFill>
                <a:latin typeface="Cambria"/>
                <a:cs typeface="Cambria"/>
              </a:rPr>
              <a:t>texto.</a:t>
            </a:r>
            <a:endParaRPr sz="1500" dirty="0">
              <a:latin typeface="Cambria"/>
              <a:cs typeface="Cambria"/>
            </a:endParaRPr>
          </a:p>
          <a:p>
            <a:pPr marL="352425" marR="29528" lvl="1" indent="-266700">
              <a:lnSpc>
                <a:spcPct val="120000"/>
              </a:lnSpc>
              <a:spcBef>
                <a:spcPts val="758"/>
              </a:spcBef>
              <a:buClr>
                <a:srgbClr val="F48E7B"/>
              </a:buClr>
              <a:buFont typeface="Arial MT"/>
              <a:buChar char="•"/>
              <a:tabLst>
                <a:tab pos="352425" algn="l"/>
              </a:tabLst>
            </a:pPr>
            <a:r>
              <a:rPr sz="1500" spc="98" dirty="0">
                <a:solidFill>
                  <a:srgbClr val="333333"/>
                </a:solidFill>
                <a:latin typeface="Cambria"/>
                <a:cs typeface="Cambria"/>
              </a:rPr>
              <a:t>En </a:t>
            </a:r>
            <a:r>
              <a:rPr sz="1500" dirty="0">
                <a:solidFill>
                  <a:srgbClr val="333333"/>
                </a:solidFill>
                <a:latin typeface="Cambria"/>
                <a:cs typeface="Cambria"/>
              </a:rPr>
              <a:t>orden</a:t>
            </a:r>
            <a:r>
              <a:rPr sz="1500" spc="79" dirty="0">
                <a:solidFill>
                  <a:srgbClr val="333333"/>
                </a:solidFill>
                <a:latin typeface="Cambria"/>
                <a:cs typeface="Cambria"/>
              </a:rPr>
              <a:t> </a:t>
            </a:r>
            <a:r>
              <a:rPr sz="1500" dirty="0">
                <a:solidFill>
                  <a:srgbClr val="333333"/>
                </a:solidFill>
                <a:latin typeface="Cambria"/>
                <a:cs typeface="Cambria"/>
              </a:rPr>
              <a:t>a</a:t>
            </a:r>
            <a:r>
              <a:rPr sz="1500" spc="86" dirty="0">
                <a:solidFill>
                  <a:srgbClr val="333333"/>
                </a:solidFill>
                <a:latin typeface="Cambria"/>
                <a:cs typeface="Cambria"/>
              </a:rPr>
              <a:t> </a:t>
            </a:r>
            <a:r>
              <a:rPr sz="1500" spc="75" dirty="0">
                <a:solidFill>
                  <a:srgbClr val="333333"/>
                </a:solidFill>
                <a:latin typeface="Cambria"/>
                <a:cs typeface="Cambria"/>
              </a:rPr>
              <a:t>hacer</a:t>
            </a:r>
            <a:r>
              <a:rPr sz="1500" spc="79" dirty="0">
                <a:solidFill>
                  <a:srgbClr val="333333"/>
                </a:solidFill>
                <a:latin typeface="Cambria"/>
                <a:cs typeface="Cambria"/>
              </a:rPr>
              <a:t> </a:t>
            </a:r>
            <a:r>
              <a:rPr sz="1500" spc="45" dirty="0">
                <a:solidFill>
                  <a:srgbClr val="333333"/>
                </a:solidFill>
                <a:latin typeface="Cambria"/>
                <a:cs typeface="Cambria"/>
              </a:rPr>
              <a:t>Operacional,</a:t>
            </a:r>
            <a:r>
              <a:rPr sz="1500" spc="68" dirty="0">
                <a:solidFill>
                  <a:srgbClr val="333333"/>
                </a:solidFill>
                <a:latin typeface="Cambria"/>
                <a:cs typeface="Cambria"/>
              </a:rPr>
              <a:t> </a:t>
            </a:r>
            <a:r>
              <a:rPr sz="1500" spc="94" dirty="0">
                <a:solidFill>
                  <a:srgbClr val="333333"/>
                </a:solidFill>
                <a:latin typeface="Cambria"/>
                <a:cs typeface="Cambria"/>
              </a:rPr>
              <a:t>un</a:t>
            </a:r>
            <a:r>
              <a:rPr sz="1500" spc="86" dirty="0">
                <a:solidFill>
                  <a:srgbClr val="333333"/>
                </a:solidFill>
                <a:latin typeface="Cambria"/>
                <a:cs typeface="Cambria"/>
              </a:rPr>
              <a:t> </a:t>
            </a:r>
            <a:r>
              <a:rPr sz="1500" spc="60" dirty="0">
                <a:solidFill>
                  <a:srgbClr val="333333"/>
                </a:solidFill>
                <a:latin typeface="Cambria"/>
                <a:cs typeface="Cambria"/>
              </a:rPr>
              <a:t>exhaustivo</a:t>
            </a:r>
            <a:r>
              <a:rPr sz="1500" spc="75" dirty="0">
                <a:solidFill>
                  <a:srgbClr val="333333"/>
                </a:solidFill>
                <a:latin typeface="Cambria"/>
                <a:cs typeface="Cambria"/>
              </a:rPr>
              <a:t> </a:t>
            </a:r>
            <a:r>
              <a:rPr sz="1500" spc="64" dirty="0">
                <a:solidFill>
                  <a:srgbClr val="333333"/>
                </a:solidFill>
                <a:latin typeface="Cambria"/>
                <a:cs typeface="Cambria"/>
              </a:rPr>
              <a:t>lista </a:t>
            </a:r>
            <a:r>
              <a:rPr sz="1500" dirty="0">
                <a:solidFill>
                  <a:srgbClr val="333333"/>
                </a:solidFill>
                <a:latin typeface="Cambria"/>
                <a:cs typeface="Cambria"/>
              </a:rPr>
              <a:t>de</a:t>
            </a:r>
            <a:r>
              <a:rPr sz="1500" spc="94" dirty="0">
                <a:solidFill>
                  <a:srgbClr val="333333"/>
                </a:solidFill>
                <a:latin typeface="Cambria"/>
                <a:cs typeface="Cambria"/>
              </a:rPr>
              <a:t> </a:t>
            </a:r>
            <a:r>
              <a:rPr sz="1500" spc="41" dirty="0">
                <a:solidFill>
                  <a:srgbClr val="333333"/>
                </a:solidFill>
                <a:latin typeface="Cambria"/>
                <a:cs typeface="Cambria"/>
              </a:rPr>
              <a:t>acerca de</a:t>
            </a:r>
            <a:r>
              <a:rPr sz="1500" spc="75" dirty="0">
                <a:solidFill>
                  <a:srgbClr val="333333"/>
                </a:solidFill>
                <a:latin typeface="Cambria"/>
                <a:cs typeface="Cambria"/>
              </a:rPr>
              <a:t> </a:t>
            </a:r>
            <a:r>
              <a:rPr sz="1500" dirty="0">
                <a:solidFill>
                  <a:srgbClr val="333333"/>
                </a:solidFill>
                <a:latin typeface="Cambria"/>
                <a:cs typeface="Cambria"/>
              </a:rPr>
              <a:t>120-150</a:t>
            </a:r>
            <a:r>
              <a:rPr sz="1500" spc="75" dirty="0">
                <a:solidFill>
                  <a:srgbClr val="333333"/>
                </a:solidFill>
                <a:latin typeface="Cambria"/>
                <a:cs typeface="Cambria"/>
              </a:rPr>
              <a:t> </a:t>
            </a:r>
            <a:r>
              <a:rPr sz="1500" spc="41" dirty="0">
                <a:solidFill>
                  <a:srgbClr val="333333"/>
                </a:solidFill>
                <a:latin typeface="Cambria"/>
                <a:cs typeface="Cambria"/>
              </a:rPr>
              <a:t>preguntas </a:t>
            </a:r>
            <a:r>
              <a:rPr sz="1500" spc="68" dirty="0">
                <a:solidFill>
                  <a:srgbClr val="333333"/>
                </a:solidFill>
                <a:latin typeface="Cambria"/>
                <a:cs typeface="Cambria"/>
              </a:rPr>
              <a:t>que</a:t>
            </a:r>
            <a:r>
              <a:rPr sz="1500" dirty="0">
                <a:solidFill>
                  <a:srgbClr val="333333"/>
                </a:solidFill>
                <a:latin typeface="Cambria"/>
                <a:cs typeface="Cambria"/>
              </a:rPr>
              <a:t>​</a:t>
            </a:r>
            <a:r>
              <a:rPr sz="1500" spc="94" dirty="0">
                <a:solidFill>
                  <a:srgbClr val="333333"/>
                </a:solidFill>
                <a:latin typeface="Cambria"/>
                <a:cs typeface="Cambria"/>
              </a:rPr>
              <a:t> </a:t>
            </a:r>
            <a:r>
              <a:rPr sz="1500" spc="71" dirty="0">
                <a:solidFill>
                  <a:srgbClr val="333333"/>
                </a:solidFill>
                <a:latin typeface="Cambria"/>
                <a:cs typeface="Cambria"/>
              </a:rPr>
              <a:t>naturalmente</a:t>
            </a:r>
            <a:r>
              <a:rPr sz="1500" spc="98" dirty="0">
                <a:solidFill>
                  <a:srgbClr val="333333"/>
                </a:solidFill>
                <a:latin typeface="Cambria"/>
                <a:cs typeface="Cambria"/>
              </a:rPr>
              <a:t> </a:t>
            </a:r>
            <a:r>
              <a:rPr sz="1500" dirty="0">
                <a:solidFill>
                  <a:srgbClr val="333333"/>
                </a:solidFill>
                <a:latin typeface="Cambria"/>
                <a:cs typeface="Cambria"/>
              </a:rPr>
              <a:t>cultivo</a:t>
            </a:r>
            <a:r>
              <a:rPr sz="1500" spc="113" dirty="0">
                <a:solidFill>
                  <a:srgbClr val="333333"/>
                </a:solidFill>
                <a:latin typeface="Cambria"/>
                <a:cs typeface="Cambria"/>
              </a:rPr>
              <a:t> </a:t>
            </a:r>
            <a:r>
              <a:rPr sz="1500" spc="53" dirty="0">
                <a:solidFill>
                  <a:srgbClr val="333333"/>
                </a:solidFill>
                <a:latin typeface="Cambria"/>
                <a:cs typeface="Cambria"/>
              </a:rPr>
              <a:t>arriba</a:t>
            </a:r>
            <a:r>
              <a:rPr sz="1500" spc="127" dirty="0">
                <a:solidFill>
                  <a:srgbClr val="333333"/>
                </a:solidFill>
                <a:latin typeface="Cambria"/>
                <a:cs typeface="Cambria"/>
              </a:rPr>
              <a:t> </a:t>
            </a:r>
            <a:r>
              <a:rPr sz="1500" spc="68" dirty="0">
                <a:solidFill>
                  <a:srgbClr val="333333"/>
                </a:solidFill>
                <a:latin typeface="Cambria"/>
                <a:cs typeface="Cambria"/>
              </a:rPr>
              <a:t>en</a:t>
            </a:r>
            <a:r>
              <a:rPr sz="1500" spc="113" dirty="0">
                <a:solidFill>
                  <a:srgbClr val="333333"/>
                </a:solidFill>
                <a:latin typeface="Cambria"/>
                <a:cs typeface="Cambria"/>
              </a:rPr>
              <a:t> </a:t>
            </a:r>
            <a:r>
              <a:rPr sz="1500" spc="101" dirty="0">
                <a:solidFill>
                  <a:srgbClr val="333333"/>
                </a:solidFill>
                <a:latin typeface="Cambria"/>
                <a:cs typeface="Cambria"/>
              </a:rPr>
              <a:t>a</a:t>
            </a:r>
            <a:r>
              <a:rPr sz="1500" spc="113" dirty="0">
                <a:solidFill>
                  <a:srgbClr val="333333"/>
                </a:solidFill>
                <a:latin typeface="Cambria"/>
                <a:cs typeface="Cambria"/>
              </a:rPr>
              <a:t> </a:t>
            </a:r>
            <a:r>
              <a:rPr sz="1500" dirty="0">
                <a:solidFill>
                  <a:srgbClr val="333333"/>
                </a:solidFill>
                <a:latin typeface="Cambria"/>
                <a:cs typeface="Cambria"/>
              </a:rPr>
              <a:t>del juez</a:t>
            </a:r>
            <a:r>
              <a:rPr sz="1500" spc="113" dirty="0">
                <a:solidFill>
                  <a:srgbClr val="333333"/>
                </a:solidFill>
                <a:latin typeface="Cambria"/>
                <a:cs typeface="Cambria"/>
              </a:rPr>
              <a:t> </a:t>
            </a:r>
            <a:r>
              <a:rPr sz="1500" spc="53" dirty="0">
                <a:solidFill>
                  <a:srgbClr val="333333"/>
                </a:solidFill>
                <a:latin typeface="Cambria"/>
                <a:cs typeface="Cambria"/>
              </a:rPr>
              <a:t>mente</a:t>
            </a:r>
            <a:r>
              <a:rPr sz="1500" spc="113" dirty="0">
                <a:solidFill>
                  <a:srgbClr val="333333"/>
                </a:solidFill>
                <a:latin typeface="Cambria"/>
                <a:cs typeface="Cambria"/>
              </a:rPr>
              <a:t> </a:t>
            </a:r>
            <a:r>
              <a:rPr sz="1500" spc="45" dirty="0">
                <a:solidFill>
                  <a:srgbClr val="333333"/>
                </a:solidFill>
                <a:latin typeface="Cambria"/>
                <a:cs typeface="Cambria"/>
              </a:rPr>
              <a:t>cuando</a:t>
            </a:r>
            <a:r>
              <a:rPr sz="1500" spc="109" dirty="0">
                <a:solidFill>
                  <a:srgbClr val="333333"/>
                </a:solidFill>
                <a:latin typeface="Cambria"/>
                <a:cs typeface="Cambria"/>
              </a:rPr>
              <a:t> </a:t>
            </a:r>
            <a:r>
              <a:rPr sz="1500" spc="38" dirty="0">
                <a:solidFill>
                  <a:srgbClr val="333333"/>
                </a:solidFill>
                <a:latin typeface="Cambria"/>
                <a:cs typeface="Cambria"/>
              </a:rPr>
              <a:t>mirando</a:t>
            </a:r>
            <a:r>
              <a:rPr sz="1500" spc="94" dirty="0">
                <a:solidFill>
                  <a:srgbClr val="333333"/>
                </a:solidFill>
                <a:latin typeface="Cambria"/>
                <a:cs typeface="Cambria"/>
              </a:rPr>
              <a:t> </a:t>
            </a:r>
            <a:r>
              <a:rPr sz="1500" spc="83" dirty="0">
                <a:solidFill>
                  <a:srgbClr val="333333"/>
                </a:solidFill>
                <a:latin typeface="Cambria"/>
                <a:cs typeface="Cambria"/>
              </a:rPr>
              <a:t>en</a:t>
            </a:r>
            <a:r>
              <a:rPr sz="1500" spc="113" dirty="0">
                <a:solidFill>
                  <a:srgbClr val="333333"/>
                </a:solidFill>
                <a:latin typeface="Cambria"/>
                <a:cs typeface="Cambria"/>
              </a:rPr>
              <a:t> </a:t>
            </a:r>
            <a:r>
              <a:rPr sz="1500" spc="56" dirty="0">
                <a:solidFill>
                  <a:srgbClr val="333333"/>
                </a:solidFill>
                <a:latin typeface="Cambria"/>
                <a:cs typeface="Cambria"/>
              </a:rPr>
              <a:t>delincuente</a:t>
            </a:r>
            <a:r>
              <a:rPr sz="1500" spc="94" dirty="0">
                <a:solidFill>
                  <a:srgbClr val="333333"/>
                </a:solidFill>
                <a:latin typeface="Cambria"/>
                <a:cs typeface="Cambria"/>
              </a:rPr>
              <a:t> </a:t>
            </a:r>
            <a:r>
              <a:rPr sz="1500" spc="49" dirty="0">
                <a:solidFill>
                  <a:srgbClr val="333333"/>
                </a:solidFill>
                <a:latin typeface="Cambria"/>
                <a:cs typeface="Cambria"/>
              </a:rPr>
              <a:t>casos,</a:t>
            </a:r>
            <a:r>
              <a:rPr sz="1500" spc="105" dirty="0">
                <a:solidFill>
                  <a:srgbClr val="333333"/>
                </a:solidFill>
                <a:latin typeface="Cambria"/>
                <a:cs typeface="Cambria"/>
              </a:rPr>
              <a:t> </a:t>
            </a:r>
            <a:r>
              <a:rPr sz="1500" spc="34" dirty="0">
                <a:solidFill>
                  <a:srgbClr val="333333"/>
                </a:solidFill>
                <a:latin typeface="Cambria"/>
                <a:cs typeface="Cambria"/>
              </a:rPr>
              <a:t>especialmente </a:t>
            </a:r>
            <a:r>
              <a:rPr sz="1500" spc="38" dirty="0">
                <a:solidFill>
                  <a:srgbClr val="333333"/>
                </a:solidFill>
                <a:latin typeface="Cambria"/>
                <a:cs typeface="Cambria"/>
              </a:rPr>
              <a:t>casos</a:t>
            </a:r>
            <a:r>
              <a:rPr sz="1500" spc="94" dirty="0">
                <a:solidFill>
                  <a:srgbClr val="333333"/>
                </a:solidFill>
                <a:latin typeface="Cambria"/>
                <a:cs typeface="Cambria"/>
              </a:rPr>
              <a:t> </a:t>
            </a:r>
            <a:r>
              <a:rPr sz="1500" dirty="0">
                <a:solidFill>
                  <a:srgbClr val="333333"/>
                </a:solidFill>
                <a:latin typeface="Cambria"/>
                <a:cs typeface="Cambria"/>
              </a:rPr>
              <a:t>de</a:t>
            </a:r>
            <a:r>
              <a:rPr sz="1500" spc="90" dirty="0">
                <a:solidFill>
                  <a:srgbClr val="333333"/>
                </a:solidFill>
                <a:latin typeface="Cambria"/>
                <a:cs typeface="Cambria"/>
              </a:rPr>
              <a:t> </a:t>
            </a:r>
            <a:r>
              <a:rPr sz="1500" spc="56" dirty="0">
                <a:solidFill>
                  <a:srgbClr val="333333"/>
                </a:solidFill>
                <a:latin typeface="Cambria"/>
                <a:cs typeface="Cambria"/>
              </a:rPr>
              <a:t>asesinato,</a:t>
            </a:r>
            <a:r>
              <a:rPr sz="1500" spc="90" dirty="0">
                <a:solidFill>
                  <a:srgbClr val="333333"/>
                </a:solidFill>
                <a:latin typeface="Cambria"/>
                <a:cs typeface="Cambria"/>
              </a:rPr>
              <a:t> </a:t>
            </a:r>
            <a:r>
              <a:rPr sz="1500" dirty="0">
                <a:solidFill>
                  <a:srgbClr val="333333"/>
                </a:solidFill>
                <a:latin typeface="Cambria"/>
                <a:cs typeface="Cambria"/>
              </a:rPr>
              <a:t>eran</a:t>
            </a:r>
            <a:r>
              <a:rPr sz="1500" spc="90" dirty="0">
                <a:solidFill>
                  <a:srgbClr val="333333"/>
                </a:solidFill>
                <a:latin typeface="Cambria"/>
                <a:cs typeface="Cambria"/>
              </a:rPr>
              <a:t> </a:t>
            </a:r>
            <a:r>
              <a:rPr sz="1500" spc="56" dirty="0">
                <a:solidFill>
                  <a:srgbClr val="333333"/>
                </a:solidFill>
                <a:latin typeface="Cambria"/>
                <a:cs typeface="Cambria"/>
              </a:rPr>
              <a:t>enmarcado.</a:t>
            </a:r>
            <a:r>
              <a:rPr sz="1500" spc="79" dirty="0">
                <a:solidFill>
                  <a:srgbClr val="333333"/>
                </a:solidFill>
                <a:latin typeface="Cambria"/>
                <a:cs typeface="Cambria"/>
              </a:rPr>
              <a:t> </a:t>
            </a:r>
            <a:r>
              <a:rPr sz="1500" spc="60" dirty="0">
                <a:solidFill>
                  <a:srgbClr val="333333"/>
                </a:solidFill>
                <a:latin typeface="Cambria"/>
                <a:cs typeface="Cambria"/>
              </a:rPr>
              <a:t>Después de eso,</a:t>
            </a:r>
            <a:r>
              <a:rPr sz="1500" spc="75" dirty="0">
                <a:solidFill>
                  <a:srgbClr val="333333"/>
                </a:solidFill>
                <a:latin typeface="Cambria"/>
                <a:cs typeface="Cambria"/>
              </a:rPr>
              <a:t> </a:t>
            </a:r>
            <a:r>
              <a:rPr sz="1500" spc="101" dirty="0">
                <a:solidFill>
                  <a:srgbClr val="333333"/>
                </a:solidFill>
                <a:latin typeface="Cambria"/>
                <a:cs typeface="Cambria"/>
              </a:rPr>
              <a:t>a</a:t>
            </a:r>
            <a:r>
              <a:rPr sz="1500" spc="109" dirty="0">
                <a:solidFill>
                  <a:srgbClr val="333333"/>
                </a:solidFill>
                <a:latin typeface="Cambria"/>
                <a:cs typeface="Cambria"/>
              </a:rPr>
              <a:t> </a:t>
            </a:r>
            <a:r>
              <a:rPr sz="1500" spc="49" dirty="0">
                <a:solidFill>
                  <a:srgbClr val="333333"/>
                </a:solidFill>
                <a:latin typeface="Cambria"/>
                <a:cs typeface="Cambria"/>
              </a:rPr>
              <a:t>racimo</a:t>
            </a:r>
            <a:r>
              <a:rPr sz="1500" spc="90" dirty="0">
                <a:solidFill>
                  <a:srgbClr val="333333"/>
                </a:solidFill>
                <a:latin typeface="Cambria"/>
                <a:cs typeface="Cambria"/>
              </a:rPr>
              <a:t> </a:t>
            </a:r>
            <a:r>
              <a:rPr sz="1500" dirty="0">
                <a:solidFill>
                  <a:srgbClr val="333333"/>
                </a:solidFill>
                <a:latin typeface="Cambria"/>
                <a:cs typeface="Cambria"/>
              </a:rPr>
              <a:t>de</a:t>
            </a:r>
            <a:r>
              <a:rPr sz="1500" spc="105" dirty="0">
                <a:solidFill>
                  <a:srgbClr val="333333"/>
                </a:solidFill>
                <a:latin typeface="Cambria"/>
                <a:cs typeface="Cambria"/>
              </a:rPr>
              <a:t> </a:t>
            </a:r>
            <a:r>
              <a:rPr sz="1500" spc="38" dirty="0">
                <a:solidFill>
                  <a:srgbClr val="333333"/>
                </a:solidFill>
                <a:latin typeface="Cambria"/>
                <a:cs typeface="Cambria"/>
              </a:rPr>
              <a:t>casos </a:t>
            </a:r>
            <a:r>
              <a:rPr sz="1500" spc="64" dirty="0">
                <a:solidFill>
                  <a:srgbClr val="333333"/>
                </a:solidFill>
                <a:latin typeface="Cambria"/>
                <a:cs typeface="Cambria"/>
              </a:rPr>
              <a:t>similares</a:t>
            </a:r>
            <a:r>
              <a:rPr sz="1500" spc="98" dirty="0">
                <a:solidFill>
                  <a:srgbClr val="333333"/>
                </a:solidFill>
                <a:latin typeface="Cambria"/>
                <a:cs typeface="Cambria"/>
              </a:rPr>
              <a:t> </a:t>
            </a:r>
            <a:r>
              <a:rPr sz="1500" dirty="0">
                <a:solidFill>
                  <a:srgbClr val="333333"/>
                </a:solidFill>
                <a:latin typeface="Cambria"/>
                <a:cs typeface="Cambria"/>
              </a:rPr>
              <a:t>eran</a:t>
            </a:r>
            <a:r>
              <a:rPr sz="1500" spc="90" dirty="0">
                <a:solidFill>
                  <a:srgbClr val="333333"/>
                </a:solidFill>
                <a:latin typeface="Cambria"/>
                <a:cs typeface="Cambria"/>
              </a:rPr>
              <a:t> </a:t>
            </a:r>
            <a:r>
              <a:rPr sz="1500" spc="41" dirty="0">
                <a:solidFill>
                  <a:srgbClr val="333333"/>
                </a:solidFill>
                <a:latin typeface="Cambria"/>
                <a:cs typeface="Cambria"/>
              </a:rPr>
              <a:t>etiquetado</a:t>
            </a:r>
            <a:r>
              <a:rPr sz="1500" spc="75" dirty="0">
                <a:solidFill>
                  <a:srgbClr val="333333"/>
                </a:solidFill>
                <a:latin typeface="Cambria"/>
                <a:cs typeface="Cambria"/>
              </a:rPr>
              <a:t> </a:t>
            </a:r>
            <a:r>
              <a:rPr sz="1500" spc="49" dirty="0">
                <a:solidFill>
                  <a:srgbClr val="333333"/>
                </a:solidFill>
                <a:latin typeface="Cambria"/>
                <a:cs typeface="Cambria"/>
              </a:rPr>
              <a:t>en </a:t>
            </a:r>
            <a:r>
              <a:rPr sz="1500" spc="60" dirty="0">
                <a:solidFill>
                  <a:srgbClr val="333333"/>
                </a:solidFill>
                <a:latin typeface="Cambria"/>
                <a:cs typeface="Cambria"/>
              </a:rPr>
              <a:t>el</a:t>
            </a:r>
            <a:r>
              <a:rPr sz="1500" spc="94" dirty="0">
                <a:solidFill>
                  <a:srgbClr val="333333"/>
                </a:solidFill>
                <a:latin typeface="Cambria"/>
                <a:cs typeface="Cambria"/>
              </a:rPr>
              <a:t> </a:t>
            </a:r>
            <a:r>
              <a:rPr sz="1500" spc="60" dirty="0">
                <a:solidFill>
                  <a:srgbClr val="333333"/>
                </a:solidFill>
                <a:latin typeface="Cambria"/>
                <a:cs typeface="Cambria"/>
              </a:rPr>
              <a:t>sistema,</a:t>
            </a:r>
            <a:r>
              <a:rPr sz="1500" spc="79" dirty="0">
                <a:solidFill>
                  <a:srgbClr val="333333"/>
                </a:solidFill>
                <a:latin typeface="Cambria"/>
                <a:cs typeface="Cambria"/>
              </a:rPr>
              <a:t> </a:t>
            </a:r>
            <a:r>
              <a:rPr sz="1500" spc="45" dirty="0">
                <a:solidFill>
                  <a:srgbClr val="333333"/>
                </a:solidFill>
                <a:latin typeface="Cambria"/>
                <a:cs typeface="Cambria"/>
              </a:rPr>
              <a:t>cual</a:t>
            </a:r>
            <a:r>
              <a:rPr sz="1500" spc="86" dirty="0">
                <a:solidFill>
                  <a:srgbClr val="333333"/>
                </a:solidFill>
                <a:latin typeface="Cambria"/>
                <a:cs typeface="Cambria"/>
              </a:rPr>
              <a:t> </a:t>
            </a:r>
            <a:r>
              <a:rPr sz="1500" spc="53" dirty="0">
                <a:solidFill>
                  <a:srgbClr val="333333"/>
                </a:solidFill>
                <a:latin typeface="Cambria"/>
                <a:cs typeface="Cambria"/>
              </a:rPr>
              <a:t>hecho</a:t>
            </a:r>
            <a:r>
              <a:rPr sz="1500" spc="98" dirty="0">
                <a:solidFill>
                  <a:srgbClr val="333333"/>
                </a:solidFill>
                <a:latin typeface="Cambria"/>
                <a:cs typeface="Cambria"/>
              </a:rPr>
              <a:t> </a:t>
            </a:r>
            <a:r>
              <a:rPr sz="1500" spc="49" dirty="0">
                <a:solidFill>
                  <a:srgbClr val="333333"/>
                </a:solidFill>
                <a:latin typeface="Cambria"/>
                <a:cs typeface="Cambria"/>
              </a:rPr>
              <a:t>lectura</a:t>
            </a:r>
            <a:r>
              <a:rPr sz="1500" spc="83" dirty="0">
                <a:solidFill>
                  <a:srgbClr val="333333"/>
                </a:solidFill>
                <a:latin typeface="Cambria"/>
                <a:cs typeface="Cambria"/>
              </a:rPr>
              <a:t> </a:t>
            </a:r>
            <a:r>
              <a:rPr sz="1500" dirty="0">
                <a:solidFill>
                  <a:srgbClr val="333333"/>
                </a:solidFill>
                <a:latin typeface="Cambria"/>
                <a:cs typeface="Cambria"/>
              </a:rPr>
              <a:t>de</a:t>
            </a:r>
            <a:r>
              <a:rPr sz="1500" spc="101" dirty="0">
                <a:solidFill>
                  <a:srgbClr val="333333"/>
                </a:solidFill>
                <a:latin typeface="Cambria"/>
                <a:cs typeface="Cambria"/>
              </a:rPr>
              <a:t> </a:t>
            </a:r>
            <a:r>
              <a:rPr sz="1500" spc="45" dirty="0">
                <a:solidFill>
                  <a:srgbClr val="333333"/>
                </a:solidFill>
                <a:latin typeface="Cambria"/>
                <a:cs typeface="Cambria"/>
              </a:rPr>
              <a:t>archivos</a:t>
            </a:r>
            <a:r>
              <a:rPr sz="1500" spc="71" dirty="0">
                <a:solidFill>
                  <a:srgbClr val="333333"/>
                </a:solidFill>
                <a:latin typeface="Cambria"/>
                <a:cs typeface="Cambria"/>
              </a:rPr>
              <a:t> </a:t>
            </a:r>
            <a:r>
              <a:rPr sz="1500" spc="101" dirty="0">
                <a:solidFill>
                  <a:srgbClr val="333333"/>
                </a:solidFill>
                <a:latin typeface="Cambria"/>
                <a:cs typeface="Cambria"/>
              </a:rPr>
              <a:t>a</a:t>
            </a:r>
            <a:r>
              <a:rPr sz="1500" spc="109" dirty="0">
                <a:solidFill>
                  <a:srgbClr val="333333"/>
                </a:solidFill>
                <a:latin typeface="Cambria"/>
                <a:cs typeface="Cambria"/>
              </a:rPr>
              <a:t> </a:t>
            </a:r>
            <a:r>
              <a:rPr sz="1500" dirty="0">
                <a:solidFill>
                  <a:srgbClr val="333333"/>
                </a:solidFill>
                <a:latin typeface="Cambria"/>
                <a:cs typeface="Cambria"/>
              </a:rPr>
              <a:t>liso</a:t>
            </a:r>
            <a:r>
              <a:rPr sz="1500" spc="86" dirty="0">
                <a:solidFill>
                  <a:srgbClr val="333333"/>
                </a:solidFill>
                <a:latin typeface="Cambria"/>
                <a:cs typeface="Cambria"/>
              </a:rPr>
              <a:t> </a:t>
            </a:r>
            <a:r>
              <a:rPr sz="1500" spc="68" dirty="0">
                <a:solidFill>
                  <a:srgbClr val="333333"/>
                </a:solidFill>
                <a:latin typeface="Cambria"/>
                <a:cs typeface="Cambria"/>
              </a:rPr>
              <a:t>y</a:t>
            </a:r>
            <a:r>
              <a:rPr sz="1500" spc="109" dirty="0">
                <a:solidFill>
                  <a:srgbClr val="333333"/>
                </a:solidFill>
                <a:latin typeface="Cambria"/>
                <a:cs typeface="Cambria"/>
              </a:rPr>
              <a:t> </a:t>
            </a:r>
            <a:r>
              <a:rPr sz="1500" spc="49" dirty="0">
                <a:solidFill>
                  <a:srgbClr val="333333"/>
                </a:solidFill>
                <a:latin typeface="Cambria"/>
                <a:cs typeface="Cambria"/>
              </a:rPr>
              <a:t>rápido</a:t>
            </a:r>
            <a:r>
              <a:rPr sz="1500" spc="98" dirty="0">
                <a:solidFill>
                  <a:srgbClr val="333333"/>
                </a:solidFill>
                <a:latin typeface="Cambria"/>
                <a:cs typeface="Cambria"/>
              </a:rPr>
              <a:t> </a:t>
            </a:r>
            <a:r>
              <a:rPr sz="1500" spc="38" dirty="0">
                <a:solidFill>
                  <a:srgbClr val="333333"/>
                </a:solidFill>
                <a:latin typeface="Cambria"/>
                <a:cs typeface="Cambria"/>
              </a:rPr>
              <a:t>empeño.</a:t>
            </a:r>
            <a:endParaRPr sz="1500" dirty="0">
              <a:latin typeface="Cambria"/>
              <a:cs typeface="Cambria"/>
            </a:endParaRPr>
          </a:p>
        </p:txBody>
      </p:sp>
    </p:spTree>
    <p:extLst>
      <p:ext uri="{BB962C8B-B14F-4D97-AF65-F5344CB8AC3E}">
        <p14:creationId xmlns:p14="http://schemas.microsoft.com/office/powerpoint/2010/main" val="76806383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542762" y="1183897"/>
            <a:ext cx="8394504" cy="4164602"/>
          </a:xfrm>
          <a:prstGeom prst="rect">
            <a:avLst/>
          </a:prstGeom>
        </p:spPr>
        <p:txBody>
          <a:bodyPr vert="horz" wrap="square" lIns="0" tIns="9525" rIns="0" bIns="0" rtlCol="0">
            <a:spAutoFit/>
          </a:bodyPr>
          <a:lstStyle/>
          <a:p>
            <a:pPr marL="294799" marR="41433" indent="-285750">
              <a:lnSpc>
                <a:spcPct val="150000"/>
              </a:lnSpc>
              <a:spcBef>
                <a:spcPts val="75"/>
              </a:spcBef>
              <a:buClr>
                <a:srgbClr val="F48E7B"/>
              </a:buClr>
              <a:buFont typeface="Arial" panose="020B0604020202020204" pitchFamily="34" charset="0"/>
              <a:buChar char="•"/>
              <a:tabLst>
                <a:tab pos="275749" algn="l"/>
              </a:tabLst>
            </a:pPr>
            <a:r>
              <a:rPr sz="1500" spc="41" dirty="0" smtClean="0">
                <a:solidFill>
                  <a:srgbClr val="09283E"/>
                </a:solidFill>
                <a:latin typeface="Cambria"/>
                <a:cs typeface="Cambria"/>
              </a:rPr>
              <a:t>Suprema </a:t>
            </a:r>
            <a:r>
              <a:rPr sz="1500" spc="41" dirty="0">
                <a:solidFill>
                  <a:srgbClr val="09283E"/>
                </a:solidFill>
                <a:latin typeface="Cambria"/>
                <a:cs typeface="Cambria"/>
              </a:rPr>
              <a:t>de los Estados Unidos (SCOTUS) con una precisión del 70,2%, y el comportamiento electoral de los jueces individuales con una precisión del 71,9%.</a:t>
            </a:r>
          </a:p>
          <a:p>
            <a:pPr lvl="0" eaLnBrk="0" fontAlgn="base" hangingPunct="0">
              <a:lnSpc>
                <a:spcPct val="150000"/>
              </a:lnSpc>
              <a:spcBef>
                <a:spcPct val="0"/>
              </a:spcBef>
              <a:spcAft>
                <a:spcPct val="0"/>
              </a:spcAft>
              <a:buClrTx/>
              <a:buFontTx/>
              <a:buChar char="•"/>
              <a:tabLst>
                <a:tab pos="457200" algn="l"/>
              </a:tabLst>
            </a:pPr>
            <a:r>
              <a:rPr lang="es" altLang="es-CO" sz="1500" spc="41" dirty="0">
                <a:solidFill>
                  <a:srgbClr val="09283E"/>
                </a:solidFill>
                <a:latin typeface="Cambria"/>
                <a:cs typeface="Cambria"/>
              </a:rPr>
              <a:t>Las herramientas impulsadas por inteligencia artificial, como COMPAS (Perfiles de gestión de delincuentes correccionales para soluciones alternativas), ayudan a los jueces en la evaluación de riesgos mediante el análisis de factores como antecedentes penales, antecedentes sociales y económicos y salud mental para predecir la probabilidad de reincidencia. La Comisión de Sentencias de EE. UU. también utiliza IA para crear y hacer cumplir pautas de sentencia para un castigo justo y equitativo.</a:t>
            </a:r>
            <a:endParaRPr lang="es-CO" altLang="es-CO" sz="1500" spc="41" dirty="0">
              <a:solidFill>
                <a:srgbClr val="09283E"/>
              </a:solidFill>
              <a:latin typeface="Cambria"/>
              <a:cs typeface="Cambria"/>
            </a:endParaRPr>
          </a:p>
          <a:p>
            <a:pPr lvl="0" eaLnBrk="0" fontAlgn="base" hangingPunct="0">
              <a:lnSpc>
                <a:spcPct val="150000"/>
              </a:lnSpc>
              <a:spcBef>
                <a:spcPct val="0"/>
              </a:spcBef>
              <a:spcAft>
                <a:spcPct val="0"/>
              </a:spcAft>
              <a:buClrTx/>
              <a:buFontTx/>
              <a:buChar char="•"/>
              <a:tabLst>
                <a:tab pos="457200" algn="l"/>
              </a:tabLst>
            </a:pPr>
            <a:r>
              <a:rPr lang="es" altLang="es-CO" sz="1500" spc="41" dirty="0">
                <a:solidFill>
                  <a:srgbClr val="09283E"/>
                </a:solidFill>
                <a:latin typeface="Cambria"/>
                <a:cs typeface="Cambria"/>
              </a:rPr>
              <a:t>El sistema judicial de EE. UU. utiliza </a:t>
            </a:r>
            <a:r>
              <a:rPr lang="es" altLang="es-CO" sz="1500" spc="41" dirty="0" err="1">
                <a:solidFill>
                  <a:srgbClr val="09283E"/>
                </a:solidFill>
                <a:latin typeface="Cambria"/>
                <a:cs typeface="Cambria"/>
              </a:rPr>
              <a:t>chatbots </a:t>
            </a:r>
            <a:r>
              <a:rPr lang="es" altLang="es-CO" sz="1500" spc="41" dirty="0">
                <a:solidFill>
                  <a:srgbClr val="09283E"/>
                </a:solidFill>
                <a:latin typeface="Cambria"/>
                <a:cs typeface="Cambria"/>
              </a:rPr>
              <a:t>para ofrecer al público en general respuestas a preguntas frecuentes sobre procedimientos judiciales, horarios y otros temas relacionados. Esto ayuda a reducir la carga de trabajo del personal del tribunal y mejora el acceso a la información para todos.</a:t>
            </a:r>
          </a:p>
        </p:txBody>
      </p:sp>
      <p:sp>
        <p:nvSpPr>
          <p:cNvPr id="4" name="Rectangle 2"/>
          <p:cNvSpPr>
            <a:spLocks noChangeArrowheads="1"/>
          </p:cNvSpPr>
          <p:nvPr/>
        </p:nvSpPr>
        <p:spPr bwMode="auto">
          <a:xfrm>
            <a:off x="3143794" y="533047"/>
            <a:ext cx="4075611" cy="52322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7200"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457200"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457200"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457200"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457200"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457200"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457200"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457200"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lang="es" altLang="es-CO" sz="2800" b="1" i="1" u="sng" dirty="0" smtClean="0">
                <a:solidFill>
                  <a:srgbClr val="008080"/>
                </a:solidFill>
                <a:latin typeface="var(--arrow-typeface-secondary)" charset="0"/>
                <a:cs typeface="Segoe UI" panose="020B0502040204020203" pitchFamily="34" charset="0"/>
              </a:rPr>
              <a:t>USA</a:t>
            </a:r>
            <a:endParaRPr kumimoji="0" lang="es-CO" altLang="es-CO" sz="28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394406922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61537" y="588763"/>
            <a:ext cx="3466743" cy="530754"/>
          </a:xfrm>
          <a:prstGeom prst="rect">
            <a:avLst/>
          </a:prstGeom>
        </p:spPr>
        <p:txBody>
          <a:bodyPr spcFirstLastPara="1" vert="horz" wrap="square" lIns="0" tIns="10001" rIns="0" bIns="0" rtlCol="0" anchor="b" anchorCtr="0">
            <a:spAutoFit/>
          </a:bodyPr>
          <a:lstStyle/>
          <a:p>
            <a:pPr marL="9525">
              <a:lnSpc>
                <a:spcPct val="100000"/>
              </a:lnSpc>
              <a:spcBef>
                <a:spcPts val="79"/>
              </a:spcBef>
            </a:pPr>
            <a:r>
              <a:rPr lang="en-US" sz="3300" spc="-8" dirty="0" smtClean="0">
                <a:latin typeface="Calibri Light"/>
                <a:cs typeface="Calibri Light"/>
              </a:rPr>
              <a:t>UNITED KINGDOM</a:t>
            </a:r>
            <a:endParaRPr sz="3300" dirty="0">
              <a:latin typeface="Calibri Light"/>
              <a:cs typeface="Calibri Light"/>
            </a:endParaRPr>
          </a:p>
        </p:txBody>
      </p:sp>
      <p:sp>
        <p:nvSpPr>
          <p:cNvPr id="3" name="object 3"/>
          <p:cNvSpPr txBox="1"/>
          <p:nvPr/>
        </p:nvSpPr>
        <p:spPr>
          <a:xfrm>
            <a:off x="893446" y="1352974"/>
            <a:ext cx="7565231" cy="2884027"/>
          </a:xfrm>
          <a:prstGeom prst="rect">
            <a:avLst/>
          </a:prstGeom>
        </p:spPr>
        <p:txBody>
          <a:bodyPr vert="horz" wrap="square" lIns="0" tIns="10001" rIns="0" bIns="0" rtlCol="0">
            <a:spAutoFit/>
          </a:bodyPr>
          <a:lstStyle/>
          <a:p>
            <a:pPr marL="180975" marR="3810" indent="-171926" algn="just">
              <a:lnSpc>
                <a:spcPct val="150000"/>
              </a:lnSpc>
              <a:spcBef>
                <a:spcPts val="79"/>
              </a:spcBef>
              <a:buFont typeface="Arial MT"/>
              <a:buChar char="•"/>
              <a:tabLst>
                <a:tab pos="181451" algn="l"/>
              </a:tabLst>
            </a:pPr>
            <a:r>
              <a:rPr sz="1275" spc="-4" dirty="0">
                <a:latin typeface="Verdana"/>
                <a:cs typeface="Verdana"/>
              </a:rPr>
              <a:t>de evaluación de </a:t>
            </a:r>
            <a:r>
              <a:rPr sz="1275" dirty="0">
                <a:latin typeface="Verdana"/>
                <a:cs typeface="Verdana"/>
              </a:rPr>
              <a:t>riesgos de daños </a:t>
            </a:r>
            <a:r>
              <a:rPr sz="1275" spc="-30" dirty="0">
                <a:latin typeface="Verdana"/>
                <a:cs typeface="Verdana"/>
              </a:rPr>
              <a:t>' </a:t>
            </a:r>
            <a:r>
              <a:rPr sz="1275" dirty="0">
                <a:latin typeface="Verdana"/>
                <a:cs typeface="Verdana"/>
              </a:rPr>
              <a:t>(o </a:t>
            </a:r>
            <a:r>
              <a:rPr sz="1275" spc="-8" dirty="0">
                <a:latin typeface="Verdana"/>
                <a:cs typeface="Verdana"/>
              </a:rPr>
              <a:t>'HART')</a:t>
            </a:r>
            <a:r>
              <a:rPr sz="1275" spc="-4" dirty="0">
                <a:latin typeface="Verdana"/>
                <a:cs typeface="Verdana"/>
              </a:rPr>
              <a:t> </a:t>
            </a:r>
            <a:r>
              <a:rPr sz="1275" dirty="0">
                <a:latin typeface="Verdana"/>
                <a:cs typeface="Verdana"/>
              </a:rPr>
              <a:t>utiliza </a:t>
            </a:r>
            <a:r>
              <a:rPr sz="1275" spc="-4" dirty="0">
                <a:latin typeface="Verdana"/>
                <a:cs typeface="Verdana"/>
              </a:rPr>
              <a:t>herramientas algorítmicas </a:t>
            </a:r>
            <a:r>
              <a:rPr sz="1275" dirty="0">
                <a:latin typeface="Verdana"/>
                <a:cs typeface="Verdana"/>
              </a:rPr>
              <a:t>en un </a:t>
            </a:r>
            <a:r>
              <a:rPr sz="1275" spc="-4" dirty="0">
                <a:latin typeface="Verdana"/>
                <a:cs typeface="Verdana"/>
              </a:rPr>
              <a:t>contexto policial que dan </a:t>
            </a:r>
            <a:r>
              <a:rPr sz="1275" spc="-8" dirty="0">
                <a:latin typeface="Verdana"/>
                <a:cs typeface="Verdana"/>
              </a:rPr>
              <a:t>como </a:t>
            </a:r>
            <a:r>
              <a:rPr sz="1275" dirty="0">
                <a:latin typeface="Verdana"/>
                <a:cs typeface="Verdana"/>
              </a:rPr>
              <a:t>resultado un "mejor" </a:t>
            </a:r>
            <a:r>
              <a:rPr sz="1275" spc="-4" dirty="0">
                <a:latin typeface="Verdana"/>
                <a:cs typeface="Verdana"/>
              </a:rPr>
              <a:t>resultado </a:t>
            </a:r>
            <a:r>
              <a:rPr sz="1275" dirty="0">
                <a:latin typeface="Verdana"/>
                <a:cs typeface="Verdana"/>
              </a:rPr>
              <a:t>desde </a:t>
            </a:r>
            <a:r>
              <a:rPr sz="1275" spc="-4" dirty="0">
                <a:latin typeface="Verdana"/>
                <a:cs typeface="Verdana"/>
              </a:rPr>
              <a:t>las </a:t>
            </a:r>
            <a:r>
              <a:rPr sz="1275" dirty="0">
                <a:latin typeface="Verdana"/>
                <a:cs typeface="Verdana"/>
              </a:rPr>
              <a:t>siguientes </a:t>
            </a:r>
            <a:r>
              <a:rPr sz="1275" spc="-4" dirty="0">
                <a:latin typeface="Verdana"/>
                <a:cs typeface="Verdana"/>
              </a:rPr>
              <a:t>perspectivas: </a:t>
            </a:r>
            <a:r>
              <a:rPr sz="1275" spc="-19" dirty="0">
                <a:latin typeface="Verdana"/>
                <a:cs typeface="Verdana"/>
              </a:rPr>
              <a:t>seguridad </a:t>
            </a:r>
            <a:r>
              <a:rPr sz="1275" dirty="0">
                <a:latin typeface="Verdana"/>
                <a:cs typeface="Verdana"/>
              </a:rPr>
              <a:t>pública , </a:t>
            </a:r>
            <a:r>
              <a:rPr sz="1275" spc="-4" dirty="0">
                <a:latin typeface="Verdana"/>
                <a:cs typeface="Verdana"/>
              </a:rPr>
              <a:t>legal </a:t>
            </a:r>
            <a:r>
              <a:rPr sz="1275" dirty="0">
                <a:latin typeface="Verdana"/>
                <a:cs typeface="Verdana"/>
              </a:rPr>
              <a:t>y</a:t>
            </a:r>
            <a:r>
              <a:rPr sz="1275" spc="4" dirty="0">
                <a:latin typeface="Verdana"/>
                <a:cs typeface="Verdana"/>
              </a:rPr>
              <a:t> </a:t>
            </a:r>
            <a:r>
              <a:rPr sz="1275" dirty="0">
                <a:latin typeface="Verdana"/>
                <a:cs typeface="Verdana"/>
              </a:rPr>
              <a:t>costo/recursos. hace </a:t>
            </a:r>
            <a:r>
              <a:rPr sz="1275" spc="-8" dirty="0">
                <a:latin typeface="Verdana"/>
                <a:cs typeface="Verdana"/>
              </a:rPr>
              <a:t>esto</a:t>
            </a:r>
            <a:r>
              <a:rPr sz="1275" spc="-4" dirty="0">
                <a:latin typeface="Verdana"/>
                <a:cs typeface="Verdana"/>
              </a:rPr>
              <a:t>​</a:t>
            </a:r>
            <a:r>
              <a:rPr sz="1275" spc="431" dirty="0">
                <a:latin typeface="Verdana"/>
                <a:cs typeface="Verdana"/>
              </a:rPr>
              <a:t> </a:t>
            </a:r>
            <a:r>
              <a:rPr sz="1275" spc="-4" dirty="0">
                <a:latin typeface="Verdana"/>
                <a:cs typeface="Verdana"/>
              </a:rPr>
              <a:t>centrándose </a:t>
            </a:r>
            <a:r>
              <a:rPr sz="1275" dirty="0">
                <a:latin typeface="Verdana"/>
                <a:cs typeface="Verdana"/>
              </a:rPr>
              <a:t>en una </a:t>
            </a:r>
            <a:r>
              <a:rPr sz="1275" spc="-4" dirty="0">
                <a:latin typeface="Verdana"/>
                <a:cs typeface="Verdana"/>
              </a:rPr>
              <a:t>herramienta algorítmica </a:t>
            </a:r>
            <a:r>
              <a:rPr sz="1275" spc="-8" dirty="0">
                <a:latin typeface="Verdana"/>
                <a:cs typeface="Verdana"/>
              </a:rPr>
              <a:t>de evaluación de riesgos </a:t>
            </a:r>
            <a:r>
              <a:rPr sz="1275" dirty="0">
                <a:latin typeface="Verdana"/>
                <a:cs typeface="Verdana"/>
              </a:rPr>
              <a:t>,</a:t>
            </a:r>
            <a:r>
              <a:rPr sz="1275" spc="4" dirty="0">
                <a:latin typeface="Verdana"/>
                <a:cs typeface="Verdana"/>
              </a:rPr>
              <a:t> El modelo </a:t>
            </a:r>
            <a:r>
              <a:rPr sz="1275" spc="-11" dirty="0">
                <a:latin typeface="Verdana"/>
                <a:cs typeface="Verdana"/>
              </a:rPr>
              <a:t>HART </a:t>
            </a:r>
            <a:r>
              <a:rPr sz="1275" dirty="0">
                <a:latin typeface="Verdana"/>
                <a:cs typeface="Verdana"/>
              </a:rPr>
              <a:t>utiliza </a:t>
            </a:r>
            <a:r>
              <a:rPr sz="1275" spc="-4" dirty="0">
                <a:latin typeface="Verdana"/>
                <a:cs typeface="Verdana"/>
              </a:rPr>
              <a:t>predictores </a:t>
            </a:r>
            <a:r>
              <a:rPr sz="1275" spc="-8" dirty="0">
                <a:latin typeface="Verdana"/>
                <a:cs typeface="Verdana"/>
              </a:rPr>
              <a:t>de comportamiento , en </a:t>
            </a:r>
            <a:r>
              <a:rPr sz="1275" dirty="0">
                <a:latin typeface="Verdana"/>
                <a:cs typeface="Verdana"/>
              </a:rPr>
              <a:t>combinación </a:t>
            </a:r>
            <a:r>
              <a:rPr sz="1275" spc="-4" dirty="0">
                <a:latin typeface="Verdana"/>
                <a:cs typeface="Verdana"/>
              </a:rPr>
              <a:t>con edad, </a:t>
            </a:r>
            <a:r>
              <a:rPr sz="1275" spc="-30" dirty="0">
                <a:latin typeface="Verdana"/>
                <a:cs typeface="Verdana"/>
              </a:rPr>
              <a:t>género, código postal </a:t>
            </a:r>
            <a:r>
              <a:rPr sz="1275" spc="-4" dirty="0">
                <a:latin typeface="Verdana"/>
                <a:cs typeface="Verdana"/>
              </a:rPr>
              <a:t>residencial </a:t>
            </a:r>
            <a:r>
              <a:rPr sz="1275" dirty="0">
                <a:latin typeface="Verdana"/>
                <a:cs typeface="Verdana"/>
              </a:rPr>
              <a:t>, etc. </a:t>
            </a:r>
            <a:r>
              <a:rPr sz="1275" spc="-4" dirty="0">
                <a:latin typeface="Verdana"/>
                <a:cs typeface="Verdana"/>
              </a:rPr>
              <a:t>, que podrían </a:t>
            </a:r>
            <a:r>
              <a:rPr sz="1275" dirty="0">
                <a:latin typeface="Verdana"/>
                <a:cs typeface="Verdana"/>
              </a:rPr>
              <a:t>considerarse </a:t>
            </a:r>
            <a:r>
              <a:rPr sz="1275" spc="-4" dirty="0">
                <a:latin typeface="Verdana"/>
                <a:cs typeface="Verdana"/>
              </a:rPr>
              <a:t>indirectamente </a:t>
            </a:r>
            <a:r>
              <a:rPr sz="1275" dirty="0">
                <a:latin typeface="Verdana"/>
                <a:cs typeface="Verdana"/>
              </a:rPr>
              <a:t>relacionados con medidas </a:t>
            </a:r>
            <a:r>
              <a:rPr sz="1275" spc="-4" dirty="0">
                <a:latin typeface="Verdana"/>
                <a:cs typeface="Verdana"/>
              </a:rPr>
              <a:t>de comunidad.</a:t>
            </a:r>
            <a:r>
              <a:rPr sz="1275" dirty="0">
                <a:latin typeface="Verdana"/>
                <a:cs typeface="Verdana"/>
              </a:rPr>
              <a:t> </a:t>
            </a:r>
            <a:r>
              <a:rPr sz="1275" spc="-15" dirty="0">
                <a:latin typeface="Verdana"/>
                <a:cs typeface="Verdana"/>
              </a:rPr>
              <a:t>privación.'</a:t>
            </a:r>
            <a:endParaRPr sz="1275" dirty="0">
              <a:latin typeface="Verdana"/>
              <a:cs typeface="Verdana"/>
            </a:endParaRPr>
          </a:p>
          <a:p>
            <a:pPr>
              <a:spcBef>
                <a:spcPts val="19"/>
              </a:spcBef>
              <a:buFont typeface="Arial MT"/>
              <a:buChar char="•"/>
            </a:pPr>
            <a:endParaRPr sz="1463" dirty="0">
              <a:latin typeface="Verdana"/>
              <a:cs typeface="Verdana"/>
            </a:endParaRPr>
          </a:p>
          <a:p>
            <a:pPr marL="180975" marR="5715" indent="-171926" algn="just">
              <a:lnSpc>
                <a:spcPct val="150100"/>
              </a:lnSpc>
              <a:buFont typeface="Arial MT"/>
              <a:buChar char="•"/>
              <a:tabLst>
                <a:tab pos="181451" algn="l"/>
              </a:tabLst>
            </a:pPr>
            <a:r>
              <a:rPr sz="1275" dirty="0">
                <a:latin typeface="Verdana"/>
                <a:cs typeface="Verdana"/>
              </a:rPr>
              <a:t>Hace </a:t>
            </a:r>
            <a:r>
              <a:rPr sz="1275" spc="-4" dirty="0">
                <a:latin typeface="Verdana"/>
                <a:cs typeface="Verdana"/>
              </a:rPr>
              <a:t>predicciones </a:t>
            </a:r>
            <a:r>
              <a:rPr sz="1275" dirty="0">
                <a:latin typeface="Verdana"/>
                <a:cs typeface="Verdana"/>
              </a:rPr>
              <a:t>basadas en datos históricos de delincuentes y, por lo tanto, </a:t>
            </a:r>
            <a:r>
              <a:rPr sz="1275" spc="-8" dirty="0">
                <a:latin typeface="Verdana"/>
                <a:cs typeface="Verdana"/>
              </a:rPr>
              <a:t>se </a:t>
            </a:r>
            <a:r>
              <a:rPr sz="1275" spc="-4" dirty="0">
                <a:latin typeface="Verdana"/>
                <a:cs typeface="Verdana"/>
              </a:rPr>
              <a:t>verá </a:t>
            </a:r>
            <a:r>
              <a:rPr sz="1275" dirty="0">
                <a:latin typeface="Verdana"/>
                <a:cs typeface="Verdana"/>
              </a:rPr>
              <a:t>afectado por el historial de arrestos </a:t>
            </a:r>
            <a:r>
              <a:rPr sz="1275" spc="-4" dirty="0">
                <a:latin typeface="Verdana"/>
                <a:cs typeface="Verdana"/>
              </a:rPr>
              <a:t>pasados </a:t>
            </a:r>
            <a:r>
              <a:rPr sz="1275" spc="-19" dirty="0">
                <a:latin typeface="Verdana"/>
                <a:cs typeface="Verdana"/>
              </a:rPr>
              <a:t>, las decisiones </a:t>
            </a:r>
            <a:r>
              <a:rPr sz="1275" spc="-4" dirty="0">
                <a:latin typeface="Verdana"/>
                <a:cs typeface="Verdana"/>
              </a:rPr>
              <a:t>de focalización de </a:t>
            </a:r>
            <a:r>
              <a:rPr sz="1275" dirty="0">
                <a:latin typeface="Verdana"/>
                <a:cs typeface="Verdana"/>
              </a:rPr>
              <a:t>la fuerza , </a:t>
            </a:r>
            <a:r>
              <a:rPr sz="1275" spc="-4" dirty="0">
                <a:latin typeface="Verdana"/>
                <a:cs typeface="Verdana"/>
              </a:rPr>
              <a:t>las tendencias sociales </a:t>
            </a:r>
            <a:r>
              <a:rPr sz="1275" dirty="0">
                <a:latin typeface="Verdana"/>
                <a:cs typeface="Verdana"/>
              </a:rPr>
              <a:t>y la priorización </a:t>
            </a:r>
            <a:r>
              <a:rPr sz="1275" spc="-4" dirty="0">
                <a:latin typeface="Verdana"/>
                <a:cs typeface="Verdana"/>
              </a:rPr>
              <a:t>de </a:t>
            </a:r>
            <a:r>
              <a:rPr sz="1275" dirty="0">
                <a:latin typeface="Verdana"/>
                <a:cs typeface="Verdana"/>
              </a:rPr>
              <a:t>ciertos delitos.</a:t>
            </a:r>
            <a:r>
              <a:rPr sz="1275" spc="-439" dirty="0">
                <a:latin typeface="Verdana"/>
                <a:cs typeface="Verdana"/>
              </a:rPr>
              <a:t> </a:t>
            </a:r>
            <a:r>
              <a:rPr sz="1275" dirty="0">
                <a:latin typeface="Verdana"/>
                <a:cs typeface="Verdana"/>
              </a:rPr>
              <a:t>(semejante</a:t>
            </a:r>
            <a:r>
              <a:rPr sz="1275" spc="4" dirty="0">
                <a:latin typeface="Verdana"/>
                <a:cs typeface="Verdana"/>
              </a:rPr>
              <a:t> </a:t>
            </a:r>
            <a:r>
              <a:rPr sz="1275" dirty="0">
                <a:latin typeface="Verdana"/>
                <a:cs typeface="Verdana"/>
              </a:rPr>
              <a:t>como,</a:t>
            </a:r>
            <a:r>
              <a:rPr sz="1275" spc="-11" dirty="0">
                <a:latin typeface="Verdana"/>
                <a:cs typeface="Verdana"/>
              </a:rPr>
              <a:t> </a:t>
            </a:r>
            <a:r>
              <a:rPr sz="1275" dirty="0">
                <a:latin typeface="Verdana"/>
                <a:cs typeface="Verdana"/>
              </a:rPr>
              <a:t>reciente</a:t>
            </a:r>
            <a:r>
              <a:rPr sz="1275" spc="-15" dirty="0">
                <a:latin typeface="Verdana"/>
                <a:cs typeface="Verdana"/>
              </a:rPr>
              <a:t> </a:t>
            </a:r>
            <a:r>
              <a:rPr sz="1275" dirty="0">
                <a:latin typeface="Verdana"/>
                <a:cs typeface="Verdana"/>
              </a:rPr>
              <a:t>niño</a:t>
            </a:r>
            <a:r>
              <a:rPr sz="1275" spc="-8" dirty="0">
                <a:latin typeface="Verdana"/>
                <a:cs typeface="Verdana"/>
              </a:rPr>
              <a:t> </a:t>
            </a:r>
            <a:r>
              <a:rPr sz="1275" dirty="0">
                <a:latin typeface="Verdana"/>
                <a:cs typeface="Verdana"/>
              </a:rPr>
              <a:t>sexual</a:t>
            </a:r>
            <a:r>
              <a:rPr sz="1275" spc="-23" dirty="0">
                <a:latin typeface="Verdana"/>
                <a:cs typeface="Verdana"/>
              </a:rPr>
              <a:t> </a:t>
            </a:r>
            <a:r>
              <a:rPr sz="1275" dirty="0">
                <a:latin typeface="Verdana"/>
                <a:cs typeface="Verdana"/>
              </a:rPr>
              <a:t>abuso</a:t>
            </a:r>
            <a:r>
              <a:rPr sz="1275" spc="4" dirty="0">
                <a:latin typeface="Verdana"/>
                <a:cs typeface="Verdana"/>
              </a:rPr>
              <a:t> </a:t>
            </a:r>
            <a:r>
              <a:rPr sz="1275" dirty="0">
                <a:latin typeface="Verdana"/>
                <a:cs typeface="Verdana"/>
              </a:rPr>
              <a:t>delitos,</a:t>
            </a:r>
            <a:r>
              <a:rPr sz="1275" spc="-11" dirty="0">
                <a:latin typeface="Verdana"/>
                <a:cs typeface="Verdana"/>
              </a:rPr>
              <a:t> </a:t>
            </a:r>
            <a:r>
              <a:rPr sz="1275" dirty="0">
                <a:latin typeface="Verdana"/>
                <a:cs typeface="Verdana"/>
              </a:rPr>
              <a:t>doméstico</a:t>
            </a:r>
            <a:r>
              <a:rPr sz="1275" spc="-4" dirty="0">
                <a:latin typeface="Verdana"/>
                <a:cs typeface="Verdana"/>
              </a:rPr>
              <a:t> </a:t>
            </a:r>
            <a:r>
              <a:rPr sz="1275" dirty="0">
                <a:latin typeface="Verdana"/>
                <a:cs typeface="Verdana"/>
              </a:rPr>
              <a:t>violencia</a:t>
            </a:r>
            <a:r>
              <a:rPr sz="1275" spc="-26" dirty="0">
                <a:latin typeface="Verdana"/>
                <a:cs typeface="Verdana"/>
              </a:rPr>
              <a:t> </a:t>
            </a:r>
            <a:r>
              <a:rPr sz="1275" dirty="0">
                <a:latin typeface="Verdana"/>
                <a:cs typeface="Verdana"/>
              </a:rPr>
              <a:t>y</a:t>
            </a:r>
            <a:r>
              <a:rPr sz="1275" spc="-8" dirty="0">
                <a:latin typeface="Verdana"/>
                <a:cs typeface="Verdana"/>
              </a:rPr>
              <a:t> </a:t>
            </a:r>
            <a:r>
              <a:rPr sz="1275" dirty="0">
                <a:latin typeface="Verdana"/>
                <a:cs typeface="Verdana"/>
              </a:rPr>
              <a:t>odiar</a:t>
            </a:r>
            <a:r>
              <a:rPr sz="1275" spc="4" dirty="0">
                <a:latin typeface="Verdana"/>
                <a:cs typeface="Verdana"/>
              </a:rPr>
              <a:t> </a:t>
            </a:r>
            <a:r>
              <a:rPr sz="1275" dirty="0">
                <a:latin typeface="Verdana"/>
                <a:cs typeface="Verdana"/>
              </a:rPr>
              <a:t>delito).</a:t>
            </a:r>
          </a:p>
        </p:txBody>
      </p:sp>
    </p:spTree>
    <p:extLst>
      <p:ext uri="{BB962C8B-B14F-4D97-AF65-F5344CB8AC3E}">
        <p14:creationId xmlns:p14="http://schemas.microsoft.com/office/powerpoint/2010/main" val="174345659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93445" y="1366552"/>
            <a:ext cx="7564755" cy="2484078"/>
          </a:xfrm>
          <a:prstGeom prst="rect">
            <a:avLst/>
          </a:prstGeom>
        </p:spPr>
        <p:txBody>
          <a:bodyPr vert="horz" wrap="square" lIns="0" tIns="9525" rIns="0" bIns="0" rtlCol="0">
            <a:spAutoFit/>
          </a:bodyPr>
          <a:lstStyle/>
          <a:p>
            <a:pPr marL="180975" marR="3810" indent="-171926" algn="just">
              <a:lnSpc>
                <a:spcPct val="130100"/>
              </a:lnSpc>
              <a:spcBef>
                <a:spcPts val="75"/>
              </a:spcBef>
              <a:buFont typeface="Arial MT"/>
              <a:buChar char="•"/>
              <a:tabLst>
                <a:tab pos="181451" algn="l"/>
              </a:tabLst>
            </a:pPr>
            <a:r>
              <a:rPr sz="1125" spc="-4" dirty="0">
                <a:latin typeface="Verdana"/>
                <a:cs typeface="Verdana"/>
              </a:rPr>
              <a:t>El</a:t>
            </a:r>
            <a:r>
              <a:rPr sz="1125" spc="75" dirty="0">
                <a:latin typeface="Verdana"/>
                <a:cs typeface="Verdana"/>
              </a:rPr>
              <a:t> </a:t>
            </a:r>
            <a:r>
              <a:rPr sz="1125" spc="-4" dirty="0">
                <a:latin typeface="Verdana"/>
                <a:cs typeface="Verdana"/>
              </a:rPr>
              <a:t>algoritmo</a:t>
            </a:r>
            <a:r>
              <a:rPr sz="1125" spc="86" dirty="0">
                <a:latin typeface="Verdana"/>
                <a:cs typeface="Verdana"/>
              </a:rPr>
              <a:t> </a:t>
            </a:r>
            <a:r>
              <a:rPr sz="1125" spc="-8" dirty="0">
                <a:latin typeface="Verdana"/>
                <a:cs typeface="Verdana"/>
              </a:rPr>
              <a:t>desplegada</a:t>
            </a:r>
            <a:r>
              <a:rPr sz="1125" spc="83" dirty="0">
                <a:latin typeface="Verdana"/>
                <a:cs typeface="Verdana"/>
              </a:rPr>
              <a:t> </a:t>
            </a:r>
            <a:r>
              <a:rPr sz="1125" spc="-4" dirty="0">
                <a:latin typeface="Verdana"/>
                <a:cs typeface="Verdana"/>
              </a:rPr>
              <a:t>era</a:t>
            </a:r>
            <a:r>
              <a:rPr sz="1125" spc="83" dirty="0">
                <a:latin typeface="Verdana"/>
                <a:cs typeface="Verdana"/>
              </a:rPr>
              <a:t> </a:t>
            </a:r>
            <a:r>
              <a:rPr sz="1125" spc="-4" dirty="0">
                <a:latin typeface="Verdana"/>
                <a:cs typeface="Verdana"/>
              </a:rPr>
              <a:t>construido</a:t>
            </a:r>
            <a:r>
              <a:rPr sz="1125" spc="86" dirty="0">
                <a:latin typeface="Verdana"/>
                <a:cs typeface="Verdana"/>
              </a:rPr>
              <a:t> </a:t>
            </a:r>
            <a:r>
              <a:rPr sz="1125" spc="-4" dirty="0">
                <a:latin typeface="Verdana"/>
                <a:cs typeface="Verdana"/>
              </a:rPr>
              <a:t>usando</a:t>
            </a:r>
            <a:r>
              <a:rPr sz="1125" spc="98" dirty="0">
                <a:latin typeface="Verdana"/>
                <a:cs typeface="Verdana"/>
              </a:rPr>
              <a:t> </a:t>
            </a:r>
            <a:r>
              <a:rPr sz="1125" spc="-4" dirty="0">
                <a:latin typeface="Verdana"/>
                <a:cs typeface="Verdana"/>
              </a:rPr>
              <a:t>aleatorio</a:t>
            </a:r>
            <a:r>
              <a:rPr sz="1125" spc="86" dirty="0">
                <a:latin typeface="Verdana"/>
                <a:cs typeface="Verdana"/>
              </a:rPr>
              <a:t> </a:t>
            </a:r>
            <a:r>
              <a:rPr sz="1125" spc="-4" dirty="0">
                <a:latin typeface="Verdana"/>
                <a:cs typeface="Verdana"/>
              </a:rPr>
              <a:t>bosques,</a:t>
            </a:r>
            <a:r>
              <a:rPr sz="1125" spc="79" dirty="0">
                <a:latin typeface="Verdana"/>
                <a:cs typeface="Verdana"/>
              </a:rPr>
              <a:t> </a:t>
            </a:r>
            <a:r>
              <a:rPr sz="1125" spc="-4" dirty="0">
                <a:latin typeface="Verdana"/>
                <a:cs typeface="Verdana"/>
              </a:rPr>
              <a:t>cual</a:t>
            </a:r>
            <a:r>
              <a:rPr sz="1125" spc="94" dirty="0">
                <a:latin typeface="Verdana"/>
                <a:cs typeface="Verdana"/>
              </a:rPr>
              <a:t> </a:t>
            </a:r>
            <a:r>
              <a:rPr sz="1125" spc="-4" dirty="0">
                <a:latin typeface="Verdana"/>
                <a:cs typeface="Verdana"/>
              </a:rPr>
              <a:t>es</a:t>
            </a:r>
            <a:r>
              <a:rPr sz="1125" spc="83" dirty="0">
                <a:latin typeface="Verdana"/>
                <a:cs typeface="Verdana"/>
              </a:rPr>
              <a:t> </a:t>
            </a:r>
            <a:r>
              <a:rPr sz="1125" dirty="0">
                <a:latin typeface="Verdana"/>
                <a:cs typeface="Verdana"/>
              </a:rPr>
              <a:t>uno</a:t>
            </a:r>
            <a:r>
              <a:rPr sz="1125" spc="79" dirty="0">
                <a:latin typeface="Verdana"/>
                <a:cs typeface="Verdana"/>
              </a:rPr>
              <a:t> </a:t>
            </a:r>
            <a:r>
              <a:rPr sz="1125" spc="4" dirty="0">
                <a:latin typeface="Verdana"/>
                <a:cs typeface="Verdana"/>
              </a:rPr>
              <a:t>de</a:t>
            </a:r>
            <a:r>
              <a:rPr sz="1125" spc="86" dirty="0">
                <a:latin typeface="Verdana"/>
                <a:cs typeface="Verdana"/>
              </a:rPr>
              <a:t> </a:t>
            </a:r>
            <a:r>
              <a:rPr sz="1125" spc="-4" dirty="0">
                <a:latin typeface="Verdana"/>
                <a:cs typeface="Verdana"/>
              </a:rPr>
              <a:t>muchos</a:t>
            </a:r>
            <a:r>
              <a:rPr sz="1125" spc="86" dirty="0">
                <a:latin typeface="Verdana"/>
                <a:cs typeface="Verdana"/>
              </a:rPr>
              <a:t> </a:t>
            </a:r>
            <a:r>
              <a:rPr sz="1125" spc="-4" dirty="0">
                <a:latin typeface="Verdana"/>
                <a:cs typeface="Verdana"/>
              </a:rPr>
              <a:t>diferente</a:t>
            </a:r>
            <a:r>
              <a:rPr sz="1125" spc="79" dirty="0">
                <a:latin typeface="Verdana"/>
                <a:cs typeface="Verdana"/>
              </a:rPr>
              <a:t> </a:t>
            </a:r>
            <a:r>
              <a:rPr sz="1125" dirty="0">
                <a:latin typeface="Verdana"/>
                <a:cs typeface="Verdana"/>
              </a:rPr>
              <a:t>formas</a:t>
            </a:r>
            <a:r>
              <a:rPr sz="1125" spc="-386" dirty="0">
                <a:latin typeface="Verdana"/>
                <a:cs typeface="Verdana"/>
              </a:rPr>
              <a:t> </a:t>
            </a:r>
            <a:r>
              <a:rPr sz="1125" dirty="0">
                <a:latin typeface="Verdana"/>
                <a:cs typeface="Verdana"/>
              </a:rPr>
              <a:t>de</a:t>
            </a:r>
            <a:r>
              <a:rPr sz="1125" spc="184" dirty="0">
                <a:latin typeface="Verdana"/>
                <a:cs typeface="Verdana"/>
              </a:rPr>
              <a:t> </a:t>
            </a:r>
            <a:r>
              <a:rPr sz="1125" spc="-4" dirty="0">
                <a:latin typeface="Verdana"/>
                <a:cs typeface="Verdana"/>
              </a:rPr>
              <a:t>máquina</a:t>
            </a:r>
            <a:r>
              <a:rPr sz="1125" spc="188" dirty="0">
                <a:latin typeface="Verdana"/>
                <a:cs typeface="Verdana"/>
              </a:rPr>
              <a:t> </a:t>
            </a:r>
            <a:r>
              <a:rPr sz="1125" spc="-4" dirty="0">
                <a:latin typeface="Verdana"/>
                <a:cs typeface="Verdana"/>
              </a:rPr>
              <a:t>aprendiendo.</a:t>
            </a:r>
            <a:r>
              <a:rPr sz="1125" spc="184" dirty="0">
                <a:latin typeface="Verdana"/>
                <a:cs typeface="Verdana"/>
              </a:rPr>
              <a:t> </a:t>
            </a:r>
            <a:r>
              <a:rPr sz="1125" spc="-4" dirty="0">
                <a:latin typeface="Verdana"/>
                <a:cs typeface="Verdana"/>
              </a:rPr>
              <a:t>Este</a:t>
            </a:r>
            <a:r>
              <a:rPr sz="1125" spc="184" dirty="0">
                <a:latin typeface="Verdana"/>
                <a:cs typeface="Verdana"/>
              </a:rPr>
              <a:t> </a:t>
            </a:r>
            <a:r>
              <a:rPr sz="1125" spc="-4" dirty="0">
                <a:latin typeface="Verdana"/>
                <a:cs typeface="Verdana"/>
              </a:rPr>
              <a:t>técnica</a:t>
            </a:r>
            <a:r>
              <a:rPr sz="1125" spc="184" dirty="0">
                <a:latin typeface="Verdana"/>
                <a:cs typeface="Verdana"/>
              </a:rPr>
              <a:t> </a:t>
            </a:r>
            <a:r>
              <a:rPr sz="1125" spc="-4" dirty="0">
                <a:latin typeface="Verdana"/>
                <a:cs typeface="Verdana"/>
              </a:rPr>
              <a:t>ofertas</a:t>
            </a:r>
            <a:r>
              <a:rPr sz="1125" spc="184" dirty="0">
                <a:latin typeface="Verdana"/>
                <a:cs typeface="Verdana"/>
              </a:rPr>
              <a:t> </a:t>
            </a:r>
            <a:r>
              <a:rPr sz="1125" spc="-8" dirty="0">
                <a:latin typeface="Verdana"/>
                <a:cs typeface="Verdana"/>
              </a:rPr>
              <a:t>deseable</a:t>
            </a:r>
            <a:r>
              <a:rPr sz="1125" spc="188" dirty="0">
                <a:latin typeface="Verdana"/>
                <a:cs typeface="Verdana"/>
              </a:rPr>
              <a:t> </a:t>
            </a:r>
            <a:r>
              <a:rPr sz="1125" spc="-4" dirty="0">
                <a:latin typeface="Verdana"/>
                <a:cs typeface="Verdana"/>
              </a:rPr>
              <a:t>características</a:t>
            </a:r>
            <a:r>
              <a:rPr sz="1125" spc="191" dirty="0">
                <a:latin typeface="Verdana"/>
                <a:cs typeface="Verdana"/>
              </a:rPr>
              <a:t> </a:t>
            </a:r>
            <a:r>
              <a:rPr sz="1125" spc="-4" dirty="0">
                <a:latin typeface="Verdana"/>
                <a:cs typeface="Verdana"/>
              </a:rPr>
              <a:t>semejante</a:t>
            </a:r>
            <a:r>
              <a:rPr sz="1125" spc="184" dirty="0">
                <a:latin typeface="Verdana"/>
                <a:cs typeface="Verdana"/>
              </a:rPr>
              <a:t> </a:t>
            </a:r>
            <a:r>
              <a:rPr sz="1125" spc="4" dirty="0">
                <a:latin typeface="Verdana"/>
                <a:cs typeface="Verdana"/>
              </a:rPr>
              <a:t>como</a:t>
            </a:r>
            <a:r>
              <a:rPr sz="1125" spc="180" dirty="0">
                <a:latin typeface="Verdana"/>
                <a:cs typeface="Verdana"/>
              </a:rPr>
              <a:t> </a:t>
            </a:r>
            <a:r>
              <a:rPr sz="1125" spc="-4" dirty="0">
                <a:latin typeface="Verdana"/>
                <a:cs typeface="Verdana"/>
              </a:rPr>
              <a:t>un</a:t>
            </a:r>
            <a:r>
              <a:rPr sz="1125" spc="184" dirty="0">
                <a:latin typeface="Verdana"/>
                <a:cs typeface="Verdana"/>
              </a:rPr>
              <a:t> </a:t>
            </a:r>
            <a:r>
              <a:rPr sz="1125" spc="-4" dirty="0">
                <a:latin typeface="Verdana"/>
                <a:cs typeface="Verdana"/>
              </a:rPr>
              <a:t>capacidad</a:t>
            </a:r>
            <a:r>
              <a:rPr sz="1125" spc="172" dirty="0">
                <a:latin typeface="Verdana"/>
                <a:cs typeface="Verdana"/>
              </a:rPr>
              <a:t> </a:t>
            </a:r>
            <a:r>
              <a:rPr sz="1125" spc="-4" dirty="0">
                <a:latin typeface="Verdana"/>
                <a:cs typeface="Verdana"/>
              </a:rPr>
              <a:t>a</a:t>
            </a:r>
            <a:r>
              <a:rPr sz="1125" spc="188" dirty="0">
                <a:latin typeface="Verdana"/>
                <a:cs typeface="Verdana"/>
              </a:rPr>
              <a:t> </a:t>
            </a:r>
            <a:r>
              <a:rPr sz="1125" spc="-4" dirty="0">
                <a:latin typeface="Verdana"/>
                <a:cs typeface="Verdana"/>
              </a:rPr>
              <a:t>detectar</a:t>
            </a:r>
            <a:r>
              <a:rPr sz="1125" spc="180" dirty="0">
                <a:latin typeface="Verdana"/>
                <a:cs typeface="Verdana"/>
              </a:rPr>
              <a:t> </a:t>
            </a:r>
            <a:r>
              <a:rPr sz="1125" spc="-8" dirty="0">
                <a:latin typeface="Verdana"/>
                <a:cs typeface="Verdana"/>
              </a:rPr>
              <a:t>relativamente</a:t>
            </a:r>
            <a:r>
              <a:rPr sz="1125" spc="-386" dirty="0">
                <a:latin typeface="Verdana"/>
                <a:cs typeface="Verdana"/>
              </a:rPr>
              <a:t> </a:t>
            </a:r>
            <a:r>
              <a:rPr sz="1125" spc="-8" dirty="0">
                <a:latin typeface="Verdana"/>
                <a:cs typeface="Verdana"/>
              </a:rPr>
              <a:t>raro </a:t>
            </a:r>
            <a:r>
              <a:rPr sz="1125" spc="-4" dirty="0">
                <a:latin typeface="Verdana"/>
                <a:cs typeface="Verdana"/>
              </a:rPr>
              <a:t>pero</a:t>
            </a:r>
            <a:r>
              <a:rPr sz="1125" dirty="0">
                <a:latin typeface="Verdana"/>
                <a:cs typeface="Verdana"/>
              </a:rPr>
              <a:t> </a:t>
            </a:r>
            <a:r>
              <a:rPr sz="1125" spc="-4" dirty="0">
                <a:latin typeface="Verdana"/>
                <a:cs typeface="Verdana"/>
              </a:rPr>
              <a:t>peligroso</a:t>
            </a:r>
            <a:r>
              <a:rPr sz="1125" dirty="0">
                <a:latin typeface="Verdana"/>
                <a:cs typeface="Verdana"/>
              </a:rPr>
              <a:t> </a:t>
            </a:r>
            <a:r>
              <a:rPr sz="1125" spc="-4" dirty="0">
                <a:latin typeface="Verdana"/>
                <a:cs typeface="Verdana"/>
              </a:rPr>
              <a:t>resultados,</a:t>
            </a:r>
            <a:r>
              <a:rPr sz="1125" dirty="0">
                <a:latin typeface="Verdana"/>
                <a:cs typeface="Verdana"/>
              </a:rPr>
              <a:t> </a:t>
            </a:r>
            <a:r>
              <a:rPr sz="1125" spc="-4" dirty="0">
                <a:latin typeface="Verdana"/>
                <a:cs typeface="Verdana"/>
              </a:rPr>
              <a:t>modelar</a:t>
            </a:r>
            <a:r>
              <a:rPr sz="1125" dirty="0">
                <a:latin typeface="Verdana"/>
                <a:cs typeface="Verdana"/>
              </a:rPr>
              <a:t>​</a:t>
            </a:r>
            <a:r>
              <a:rPr sz="1125" spc="4" dirty="0">
                <a:latin typeface="Verdana"/>
                <a:cs typeface="Verdana"/>
              </a:rPr>
              <a:t> </a:t>
            </a:r>
            <a:r>
              <a:rPr sz="1125" spc="-4" dirty="0">
                <a:latin typeface="Verdana"/>
                <a:cs typeface="Verdana"/>
              </a:rPr>
              <a:t>relaciones</a:t>
            </a:r>
            <a:r>
              <a:rPr sz="1125" dirty="0">
                <a:latin typeface="Verdana"/>
                <a:cs typeface="Verdana"/>
              </a:rPr>
              <a:t> </a:t>
            </a:r>
            <a:r>
              <a:rPr sz="1125" spc="-8" dirty="0">
                <a:latin typeface="Verdana"/>
                <a:cs typeface="Verdana"/>
              </a:rPr>
              <a:t>en </a:t>
            </a:r>
            <a:r>
              <a:rPr sz="1125" spc="-4" dirty="0">
                <a:latin typeface="Verdana"/>
                <a:cs typeface="Verdana"/>
              </a:rPr>
              <a:t>no lineal</a:t>
            </a:r>
            <a:r>
              <a:rPr sz="1125" dirty="0">
                <a:latin typeface="Verdana"/>
                <a:cs typeface="Verdana"/>
              </a:rPr>
              <a:t> </a:t>
            </a:r>
            <a:r>
              <a:rPr sz="1125" spc="-4" dirty="0">
                <a:latin typeface="Verdana"/>
                <a:cs typeface="Verdana"/>
              </a:rPr>
              <a:t>maneras,</a:t>
            </a:r>
            <a:r>
              <a:rPr sz="1125" dirty="0">
                <a:latin typeface="Verdana"/>
                <a:cs typeface="Verdana"/>
              </a:rPr>
              <a:t> </a:t>
            </a:r>
            <a:r>
              <a:rPr sz="1125" spc="-4" dirty="0">
                <a:latin typeface="Verdana"/>
                <a:cs typeface="Verdana"/>
              </a:rPr>
              <a:t>y</a:t>
            </a:r>
            <a:r>
              <a:rPr sz="1125" dirty="0">
                <a:latin typeface="Verdana"/>
                <a:cs typeface="Verdana"/>
              </a:rPr>
              <a:t> </a:t>
            </a:r>
            <a:r>
              <a:rPr sz="1125" spc="-4" dirty="0">
                <a:latin typeface="Verdana"/>
                <a:cs typeface="Verdana"/>
              </a:rPr>
              <a:t>a</a:t>
            </a:r>
            <a:r>
              <a:rPr sz="1125" dirty="0">
                <a:latin typeface="Verdana"/>
                <a:cs typeface="Verdana"/>
              </a:rPr>
              <a:t> </a:t>
            </a:r>
            <a:r>
              <a:rPr sz="1125" spc="-4" dirty="0">
                <a:latin typeface="Verdana"/>
                <a:cs typeface="Verdana"/>
              </a:rPr>
              <a:t>balance</a:t>
            </a:r>
            <a:r>
              <a:rPr sz="1125" spc="386" dirty="0">
                <a:latin typeface="Verdana"/>
                <a:cs typeface="Verdana"/>
              </a:rPr>
              <a:t> </a:t>
            </a:r>
            <a:r>
              <a:rPr sz="1125" spc="-4" dirty="0">
                <a:latin typeface="Verdana"/>
                <a:cs typeface="Verdana"/>
              </a:rPr>
              <a:t>el</a:t>
            </a:r>
            <a:r>
              <a:rPr sz="1125" dirty="0">
                <a:latin typeface="Verdana"/>
                <a:cs typeface="Verdana"/>
              </a:rPr>
              <a:t> </a:t>
            </a:r>
            <a:r>
              <a:rPr sz="1125" spc="-8" dirty="0">
                <a:latin typeface="Verdana"/>
                <a:cs typeface="Verdana"/>
              </a:rPr>
              <a:t>diferencial</a:t>
            </a:r>
            <a:r>
              <a:rPr sz="1125" spc="15" dirty="0">
                <a:latin typeface="Verdana"/>
                <a:cs typeface="Verdana"/>
              </a:rPr>
              <a:t> </a:t>
            </a:r>
            <a:r>
              <a:rPr sz="1125" spc="-4" dirty="0">
                <a:latin typeface="Verdana"/>
                <a:cs typeface="Verdana"/>
              </a:rPr>
              <a:t>costos</a:t>
            </a:r>
            <a:r>
              <a:rPr sz="1125" spc="8" dirty="0">
                <a:latin typeface="Verdana"/>
                <a:cs typeface="Verdana"/>
              </a:rPr>
              <a:t> </a:t>
            </a:r>
            <a:r>
              <a:rPr sz="1125" dirty="0">
                <a:latin typeface="Verdana"/>
                <a:cs typeface="Verdana"/>
              </a:rPr>
              <a:t>de </a:t>
            </a:r>
            <a:r>
              <a:rPr sz="1125" spc="-4" dirty="0">
                <a:latin typeface="Verdana"/>
                <a:cs typeface="Verdana"/>
              </a:rPr>
              <a:t>diferente</a:t>
            </a:r>
            <a:r>
              <a:rPr sz="1125" spc="4" dirty="0">
                <a:latin typeface="Verdana"/>
                <a:cs typeface="Verdana"/>
              </a:rPr>
              <a:t> </a:t>
            </a:r>
            <a:r>
              <a:rPr sz="1125" spc="-4" dirty="0">
                <a:latin typeface="Verdana"/>
                <a:cs typeface="Verdana"/>
              </a:rPr>
              <a:t>tipos</a:t>
            </a:r>
            <a:r>
              <a:rPr sz="1125" spc="11" dirty="0">
                <a:latin typeface="Verdana"/>
                <a:cs typeface="Verdana"/>
              </a:rPr>
              <a:t> </a:t>
            </a:r>
            <a:r>
              <a:rPr sz="1125" dirty="0">
                <a:latin typeface="Verdana"/>
                <a:cs typeface="Verdana"/>
              </a:rPr>
              <a:t>de</a:t>
            </a:r>
            <a:r>
              <a:rPr sz="1125" spc="-11" dirty="0">
                <a:latin typeface="Verdana"/>
                <a:cs typeface="Verdana"/>
              </a:rPr>
              <a:t> </a:t>
            </a:r>
            <a:r>
              <a:rPr sz="1125" spc="-4" dirty="0">
                <a:latin typeface="Verdana"/>
                <a:cs typeface="Verdana"/>
              </a:rPr>
              <a:t>errores.</a:t>
            </a:r>
            <a:endParaRPr sz="1125" dirty="0">
              <a:latin typeface="Verdana"/>
              <a:cs typeface="Verdana"/>
            </a:endParaRPr>
          </a:p>
          <a:p>
            <a:pPr>
              <a:spcBef>
                <a:spcPts val="23"/>
              </a:spcBef>
              <a:buFont typeface="Arial MT"/>
              <a:buChar char="•"/>
            </a:pPr>
            <a:endParaRPr sz="1463" dirty="0">
              <a:latin typeface="Verdana"/>
              <a:cs typeface="Verdana"/>
            </a:endParaRPr>
          </a:p>
          <a:p>
            <a:pPr marL="180975" marR="4286" indent="-171926" algn="just">
              <a:lnSpc>
                <a:spcPct val="130000"/>
              </a:lnSpc>
              <a:buFont typeface="Arial MT"/>
              <a:buChar char="•"/>
              <a:tabLst>
                <a:tab pos="181451" algn="l"/>
              </a:tabLst>
            </a:pPr>
            <a:r>
              <a:rPr sz="1125" spc="-4" dirty="0">
                <a:latin typeface="Verdana"/>
                <a:cs typeface="Verdana"/>
              </a:rPr>
              <a:t>Utiliza 34 predictores diferentes para </a:t>
            </a:r>
            <a:r>
              <a:rPr sz="1125" spc="-8" dirty="0">
                <a:latin typeface="Verdana"/>
                <a:cs typeface="Verdana"/>
              </a:rPr>
              <a:t>llegar </a:t>
            </a:r>
            <a:r>
              <a:rPr sz="1125" spc="-4" dirty="0">
                <a:latin typeface="Verdana"/>
                <a:cs typeface="Verdana"/>
              </a:rPr>
              <a:t>a </a:t>
            </a:r>
            <a:r>
              <a:rPr sz="1125" dirty="0">
                <a:latin typeface="Verdana"/>
                <a:cs typeface="Verdana"/>
              </a:rPr>
              <a:t>un </a:t>
            </a:r>
            <a:r>
              <a:rPr sz="1125" spc="-4" dirty="0">
                <a:latin typeface="Verdana"/>
                <a:cs typeface="Verdana"/>
              </a:rPr>
              <a:t>pronóstico, </a:t>
            </a:r>
            <a:r>
              <a:rPr sz="1125" dirty="0">
                <a:latin typeface="Verdana"/>
                <a:cs typeface="Verdana"/>
              </a:rPr>
              <a:t>la mayoría </a:t>
            </a:r>
            <a:r>
              <a:rPr sz="1125" spc="4" dirty="0">
                <a:latin typeface="Verdana"/>
                <a:cs typeface="Verdana"/>
              </a:rPr>
              <a:t>de </a:t>
            </a:r>
            <a:r>
              <a:rPr sz="1125" spc="-4" dirty="0">
                <a:latin typeface="Verdana"/>
                <a:cs typeface="Verdana"/>
              </a:rPr>
              <a:t>los cuales </a:t>
            </a:r>
            <a:r>
              <a:rPr sz="1125" dirty="0">
                <a:latin typeface="Verdana"/>
                <a:cs typeface="Verdana"/>
              </a:rPr>
              <a:t>se centran en el </a:t>
            </a:r>
            <a:r>
              <a:rPr sz="1125" spc="-4" dirty="0">
                <a:latin typeface="Verdana"/>
                <a:cs typeface="Verdana"/>
              </a:rPr>
              <a:t>historial </a:t>
            </a:r>
            <a:r>
              <a:rPr sz="1125" dirty="0">
                <a:latin typeface="Verdana"/>
                <a:cs typeface="Verdana"/>
              </a:rPr>
              <a:t>de conducta </a:t>
            </a:r>
            <a:r>
              <a:rPr sz="1125" spc="-4" dirty="0">
                <a:latin typeface="Verdana"/>
                <a:cs typeface="Verdana"/>
              </a:rPr>
              <a:t>delictiva </a:t>
            </a:r>
            <a:r>
              <a:rPr sz="1125" spc="-8" dirty="0">
                <a:latin typeface="Verdana"/>
                <a:cs typeface="Verdana"/>
              </a:rPr>
              <a:t>del delincuente </a:t>
            </a:r>
            <a:r>
              <a:rPr sz="1125" spc="-4" dirty="0">
                <a:latin typeface="Verdana"/>
                <a:cs typeface="Verdana"/>
              </a:rPr>
              <a:t>anterior </a:t>
            </a:r>
            <a:r>
              <a:rPr sz="1125" spc="-19" dirty="0">
                <a:latin typeface="Verdana"/>
                <a:cs typeface="Verdana"/>
              </a:rPr>
              <a:t>. </a:t>
            </a:r>
            <a:r>
              <a:rPr sz="1125" spc="-4" dirty="0">
                <a:latin typeface="Verdana"/>
                <a:cs typeface="Verdana"/>
              </a:rPr>
              <a:t>El bosque aleatorio </a:t>
            </a:r>
            <a:r>
              <a:rPr sz="1125" spc="-8" dirty="0">
                <a:latin typeface="Verdana"/>
                <a:cs typeface="Verdana"/>
              </a:rPr>
              <a:t>se </a:t>
            </a:r>
            <a:r>
              <a:rPr sz="1125" spc="-4" dirty="0">
                <a:latin typeface="Verdana"/>
                <a:cs typeface="Verdana"/>
              </a:rPr>
              <a:t>construye a partir de </a:t>
            </a:r>
            <a:r>
              <a:rPr sz="1125" spc="-8" dirty="0">
                <a:latin typeface="Verdana"/>
                <a:cs typeface="Verdana"/>
              </a:rPr>
              <a:t>509 </a:t>
            </a:r>
            <a:r>
              <a:rPr sz="1125" spc="-4" dirty="0">
                <a:latin typeface="Verdana"/>
                <a:cs typeface="Verdana"/>
              </a:rPr>
              <a:t>clasificaciones separadas </a:t>
            </a:r>
            <a:r>
              <a:rPr sz="1125" dirty="0">
                <a:latin typeface="Verdana"/>
                <a:cs typeface="Verdana"/>
              </a:rPr>
              <a:t>y</a:t>
            </a:r>
            <a:r>
              <a:rPr sz="1125" spc="4" dirty="0">
                <a:latin typeface="Verdana"/>
                <a:cs typeface="Verdana"/>
              </a:rPr>
              <a:t> </a:t>
            </a:r>
            <a:r>
              <a:rPr sz="1125" spc="-8" dirty="0">
                <a:latin typeface="Verdana"/>
                <a:cs typeface="Verdana"/>
              </a:rPr>
              <a:t>árboles </a:t>
            </a:r>
            <a:r>
              <a:rPr sz="1125" spc="-4" dirty="0">
                <a:latin typeface="Verdana"/>
                <a:cs typeface="Verdana"/>
              </a:rPr>
              <a:t>de decisión de regresión </a:t>
            </a:r>
            <a:r>
              <a:rPr sz="1125" spc="-11" dirty="0">
                <a:latin typeface="Verdana"/>
                <a:cs typeface="Verdana"/>
              </a:rPr>
              <a:t>(CART), </a:t>
            </a:r>
            <a:r>
              <a:rPr sz="1125" spc="-4" dirty="0">
                <a:latin typeface="Verdana"/>
                <a:cs typeface="Verdana"/>
              </a:rPr>
              <a:t>que luego se combinan en el modelo de pronóstico </a:t>
            </a:r>
            <a:r>
              <a:rPr sz="1125" dirty="0">
                <a:latin typeface="Verdana"/>
                <a:cs typeface="Verdana"/>
              </a:rPr>
              <a:t>completo </a:t>
            </a:r>
            <a:r>
              <a:rPr sz="1125" spc="-4" dirty="0">
                <a:latin typeface="Verdana"/>
                <a:cs typeface="Verdana"/>
              </a:rPr>
              <a:t>. </a:t>
            </a:r>
            <a:r>
              <a:rPr sz="1125" spc="-11" dirty="0">
                <a:latin typeface="Verdana"/>
                <a:cs typeface="Verdana"/>
              </a:rPr>
              <a:t>Esencialmente,</a:t>
            </a:r>
            <a:r>
              <a:rPr sz="1125" spc="-8" dirty="0">
                <a:latin typeface="Verdana"/>
                <a:cs typeface="Verdana"/>
              </a:rPr>
              <a:t> </a:t>
            </a:r>
            <a:r>
              <a:rPr sz="1125" spc="-4" dirty="0">
                <a:latin typeface="Verdana"/>
                <a:cs typeface="Verdana"/>
              </a:rPr>
              <a:t>cada</a:t>
            </a:r>
            <a:r>
              <a:rPr sz="1125" spc="94" dirty="0">
                <a:latin typeface="Verdana"/>
                <a:cs typeface="Verdana"/>
              </a:rPr>
              <a:t> </a:t>
            </a:r>
            <a:r>
              <a:rPr sz="1125" spc="-8" dirty="0">
                <a:latin typeface="Verdana"/>
                <a:cs typeface="Verdana"/>
              </a:rPr>
              <a:t>árbol</a:t>
            </a:r>
            <a:r>
              <a:rPr sz="1125" spc="105" dirty="0">
                <a:latin typeface="Verdana"/>
                <a:cs typeface="Verdana"/>
              </a:rPr>
              <a:t> </a:t>
            </a:r>
            <a:r>
              <a:rPr sz="1125" spc="-4" dirty="0">
                <a:latin typeface="Verdana"/>
                <a:cs typeface="Verdana"/>
              </a:rPr>
              <a:t>es</a:t>
            </a:r>
            <a:r>
              <a:rPr sz="1125" spc="98" dirty="0">
                <a:latin typeface="Verdana"/>
                <a:cs typeface="Verdana"/>
              </a:rPr>
              <a:t> </a:t>
            </a:r>
            <a:r>
              <a:rPr sz="1125" dirty="0">
                <a:latin typeface="Verdana"/>
                <a:cs typeface="Verdana"/>
              </a:rPr>
              <a:t>a</a:t>
            </a:r>
            <a:r>
              <a:rPr sz="1125" spc="109" dirty="0">
                <a:latin typeface="Verdana"/>
                <a:cs typeface="Verdana"/>
              </a:rPr>
              <a:t> </a:t>
            </a:r>
            <a:r>
              <a:rPr sz="1125" dirty="0">
                <a:latin typeface="Verdana"/>
                <a:cs typeface="Verdana"/>
              </a:rPr>
              <a:t>modelo</a:t>
            </a:r>
            <a:r>
              <a:rPr sz="1125" spc="94" dirty="0">
                <a:latin typeface="Verdana"/>
                <a:cs typeface="Verdana"/>
              </a:rPr>
              <a:t> </a:t>
            </a:r>
            <a:r>
              <a:rPr sz="1125" spc="-4" dirty="0">
                <a:latin typeface="Verdana"/>
                <a:cs typeface="Verdana"/>
              </a:rPr>
              <a:t>en</a:t>
            </a:r>
            <a:r>
              <a:rPr sz="1125" spc="101" dirty="0">
                <a:latin typeface="Verdana"/>
                <a:cs typeface="Verdana"/>
              </a:rPr>
              <a:t> </a:t>
            </a:r>
            <a:r>
              <a:rPr sz="1125" dirty="0">
                <a:latin typeface="Verdana"/>
                <a:cs typeface="Verdana"/>
              </a:rPr>
              <a:t>y</a:t>
            </a:r>
            <a:r>
              <a:rPr sz="1125" spc="105" dirty="0">
                <a:latin typeface="Verdana"/>
                <a:cs typeface="Verdana"/>
              </a:rPr>
              <a:t> </a:t>
            </a:r>
            <a:r>
              <a:rPr sz="1125" dirty="0">
                <a:latin typeface="Verdana"/>
                <a:cs typeface="Verdana"/>
              </a:rPr>
              <a:t>de</a:t>
            </a:r>
            <a:r>
              <a:rPr sz="1125" spc="101" dirty="0">
                <a:latin typeface="Verdana"/>
                <a:cs typeface="Verdana"/>
              </a:rPr>
              <a:t> </a:t>
            </a:r>
            <a:r>
              <a:rPr sz="1125" spc="-15" dirty="0">
                <a:latin typeface="Verdana"/>
                <a:cs typeface="Verdana"/>
              </a:rPr>
              <a:t>sí mismo,</a:t>
            </a:r>
            <a:r>
              <a:rPr sz="1125" spc="98" dirty="0">
                <a:latin typeface="Verdana"/>
                <a:cs typeface="Verdana"/>
              </a:rPr>
              <a:t> </a:t>
            </a:r>
            <a:r>
              <a:rPr sz="1125" dirty="0">
                <a:latin typeface="Verdana"/>
                <a:cs typeface="Verdana"/>
              </a:rPr>
              <a:t>y</a:t>
            </a:r>
            <a:r>
              <a:rPr sz="1125" spc="105" dirty="0">
                <a:latin typeface="Verdana"/>
                <a:cs typeface="Verdana"/>
              </a:rPr>
              <a:t> </a:t>
            </a:r>
            <a:r>
              <a:rPr sz="1125" spc="-4" dirty="0">
                <a:latin typeface="Verdana"/>
                <a:cs typeface="Verdana"/>
              </a:rPr>
              <a:t>produce</a:t>
            </a:r>
            <a:r>
              <a:rPr sz="1125" spc="109" dirty="0">
                <a:latin typeface="Verdana"/>
                <a:cs typeface="Verdana"/>
              </a:rPr>
              <a:t> </a:t>
            </a:r>
            <a:r>
              <a:rPr sz="1125" dirty="0">
                <a:latin typeface="Verdana"/>
                <a:cs typeface="Verdana"/>
              </a:rPr>
              <a:t>a</a:t>
            </a:r>
            <a:r>
              <a:rPr sz="1125" spc="101" dirty="0">
                <a:latin typeface="Verdana"/>
                <a:cs typeface="Verdana"/>
              </a:rPr>
              <a:t> </a:t>
            </a:r>
            <a:r>
              <a:rPr sz="1125" spc="-4" dirty="0">
                <a:latin typeface="Verdana"/>
                <a:cs typeface="Verdana"/>
              </a:rPr>
              <a:t>pronóstico</a:t>
            </a:r>
            <a:r>
              <a:rPr sz="1125" spc="105" dirty="0">
                <a:latin typeface="Verdana"/>
                <a:cs typeface="Verdana"/>
              </a:rPr>
              <a:t> </a:t>
            </a:r>
            <a:r>
              <a:rPr sz="1125" spc="-4" dirty="0">
                <a:latin typeface="Verdana"/>
                <a:cs typeface="Verdana"/>
              </a:rPr>
              <a:t>cual</a:t>
            </a:r>
            <a:r>
              <a:rPr sz="1125" spc="113" dirty="0">
                <a:latin typeface="Verdana"/>
                <a:cs typeface="Verdana"/>
              </a:rPr>
              <a:t> </a:t>
            </a:r>
            <a:r>
              <a:rPr sz="1125" spc="-4" dirty="0">
                <a:latin typeface="Verdana"/>
                <a:cs typeface="Verdana"/>
              </a:rPr>
              <a:t>es</a:t>
            </a:r>
            <a:r>
              <a:rPr sz="1125" spc="98" dirty="0">
                <a:latin typeface="Verdana"/>
                <a:cs typeface="Verdana"/>
              </a:rPr>
              <a:t> </a:t>
            </a:r>
            <a:r>
              <a:rPr sz="1125" spc="-4" dirty="0">
                <a:latin typeface="Verdana"/>
                <a:cs typeface="Verdana"/>
              </a:rPr>
              <a:t>entonces</a:t>
            </a:r>
            <a:r>
              <a:rPr sz="1125" spc="109" dirty="0">
                <a:latin typeface="Verdana"/>
                <a:cs typeface="Verdana"/>
              </a:rPr>
              <a:t> </a:t>
            </a:r>
            <a:r>
              <a:rPr sz="1125" spc="-4" dirty="0">
                <a:latin typeface="Verdana"/>
                <a:cs typeface="Verdana"/>
              </a:rPr>
              <a:t>usado</a:t>
            </a:r>
            <a:r>
              <a:rPr sz="1125" spc="101" dirty="0">
                <a:latin typeface="Verdana"/>
                <a:cs typeface="Verdana"/>
              </a:rPr>
              <a:t> </a:t>
            </a:r>
            <a:r>
              <a:rPr sz="1125" spc="4" dirty="0">
                <a:latin typeface="Verdana"/>
                <a:cs typeface="Verdana"/>
              </a:rPr>
              <a:t>como</a:t>
            </a:r>
            <a:r>
              <a:rPr sz="1125" spc="101" dirty="0">
                <a:latin typeface="Verdana"/>
                <a:cs typeface="Verdana"/>
              </a:rPr>
              <a:t> </a:t>
            </a:r>
            <a:r>
              <a:rPr sz="1125" dirty="0">
                <a:latin typeface="Verdana"/>
                <a:cs typeface="Verdana"/>
              </a:rPr>
              <a:t>uno</a:t>
            </a:r>
            <a:r>
              <a:rPr sz="1125" spc="94" dirty="0">
                <a:latin typeface="Verdana"/>
                <a:cs typeface="Verdana"/>
              </a:rPr>
              <a:t> </a:t>
            </a:r>
            <a:r>
              <a:rPr sz="1125" spc="-4" dirty="0">
                <a:latin typeface="Verdana"/>
                <a:cs typeface="Verdana"/>
              </a:rPr>
              <a:t>votar</a:t>
            </a:r>
            <a:r>
              <a:rPr sz="1125" spc="98" dirty="0">
                <a:latin typeface="Verdana"/>
                <a:cs typeface="Verdana"/>
              </a:rPr>
              <a:t> </a:t>
            </a:r>
            <a:r>
              <a:rPr sz="1125" dirty="0">
                <a:latin typeface="Verdana"/>
                <a:cs typeface="Verdana"/>
              </a:rPr>
              <a:t>afuera</a:t>
            </a:r>
            <a:r>
              <a:rPr sz="1125" spc="94" dirty="0">
                <a:latin typeface="Verdana"/>
                <a:cs typeface="Verdana"/>
              </a:rPr>
              <a:t> </a:t>
            </a:r>
            <a:r>
              <a:rPr sz="1125" dirty="0">
                <a:latin typeface="Verdana"/>
                <a:cs typeface="Verdana"/>
              </a:rPr>
              <a:t>de</a:t>
            </a:r>
          </a:p>
          <a:p>
            <a:pPr marL="180975" algn="just">
              <a:spcBef>
                <a:spcPts val="405"/>
              </a:spcBef>
            </a:pPr>
            <a:r>
              <a:rPr sz="1125" spc="-8" dirty="0">
                <a:latin typeface="Verdana"/>
                <a:cs typeface="Verdana"/>
              </a:rPr>
              <a:t>509</a:t>
            </a:r>
            <a:r>
              <a:rPr sz="1125" spc="255" dirty="0">
                <a:latin typeface="Verdana"/>
                <a:cs typeface="Verdana"/>
              </a:rPr>
              <a:t> </a:t>
            </a:r>
            <a:r>
              <a:rPr sz="1125" spc="-4" dirty="0">
                <a:latin typeface="Verdana"/>
                <a:cs typeface="Verdana"/>
              </a:rPr>
              <a:t>total</a:t>
            </a:r>
            <a:r>
              <a:rPr sz="1125" spc="255" dirty="0">
                <a:latin typeface="Verdana"/>
                <a:cs typeface="Verdana"/>
              </a:rPr>
              <a:t> </a:t>
            </a:r>
            <a:r>
              <a:rPr sz="1125" spc="-4" dirty="0">
                <a:latin typeface="Verdana"/>
                <a:cs typeface="Verdana"/>
              </a:rPr>
              <a:t>votos.</a:t>
            </a:r>
            <a:r>
              <a:rPr sz="1125" spc="259" dirty="0">
                <a:latin typeface="Verdana"/>
                <a:cs typeface="Verdana"/>
              </a:rPr>
              <a:t> </a:t>
            </a:r>
            <a:r>
              <a:rPr sz="1125" spc="-4" dirty="0">
                <a:latin typeface="Verdana"/>
                <a:cs typeface="Verdana"/>
              </a:rPr>
              <a:t>El</a:t>
            </a:r>
            <a:r>
              <a:rPr sz="1125" spc="259" dirty="0">
                <a:latin typeface="Verdana"/>
                <a:cs typeface="Verdana"/>
              </a:rPr>
              <a:t> </a:t>
            </a:r>
            <a:r>
              <a:rPr sz="1125" spc="-4" dirty="0">
                <a:latin typeface="Verdana"/>
                <a:cs typeface="Verdana"/>
              </a:rPr>
              <a:t>votos</a:t>
            </a:r>
            <a:r>
              <a:rPr sz="1125" spc="263" dirty="0">
                <a:latin typeface="Verdana"/>
                <a:cs typeface="Verdana"/>
              </a:rPr>
              <a:t> </a:t>
            </a:r>
            <a:r>
              <a:rPr sz="1125" dirty="0">
                <a:latin typeface="Verdana"/>
                <a:cs typeface="Verdana"/>
              </a:rPr>
              <a:t>son</a:t>
            </a:r>
            <a:r>
              <a:rPr sz="1125" spc="263" dirty="0">
                <a:latin typeface="Verdana"/>
                <a:cs typeface="Verdana"/>
              </a:rPr>
              <a:t> </a:t>
            </a:r>
            <a:r>
              <a:rPr sz="1125" spc="-4" dirty="0">
                <a:latin typeface="Verdana"/>
                <a:cs typeface="Verdana"/>
              </a:rPr>
              <a:t>contado,</a:t>
            </a:r>
            <a:r>
              <a:rPr sz="1125" spc="263" dirty="0">
                <a:latin typeface="Verdana"/>
                <a:cs typeface="Verdana"/>
              </a:rPr>
              <a:t> </a:t>
            </a:r>
            <a:r>
              <a:rPr sz="1125" spc="-4" dirty="0">
                <a:latin typeface="Verdana"/>
                <a:cs typeface="Verdana"/>
              </a:rPr>
              <a:t>y</a:t>
            </a:r>
            <a:r>
              <a:rPr sz="1125" spc="274" dirty="0">
                <a:latin typeface="Verdana"/>
                <a:cs typeface="Verdana"/>
              </a:rPr>
              <a:t> </a:t>
            </a:r>
            <a:r>
              <a:rPr sz="1125" spc="-4" dirty="0">
                <a:latin typeface="Verdana"/>
                <a:cs typeface="Verdana"/>
              </a:rPr>
              <a:t>el</a:t>
            </a:r>
            <a:r>
              <a:rPr sz="1125" spc="263" dirty="0">
                <a:latin typeface="Verdana"/>
                <a:cs typeface="Verdana"/>
              </a:rPr>
              <a:t> </a:t>
            </a:r>
            <a:r>
              <a:rPr sz="1125" spc="-8" dirty="0">
                <a:latin typeface="Verdana"/>
                <a:cs typeface="Verdana"/>
              </a:rPr>
              <a:t>en general</a:t>
            </a:r>
            <a:r>
              <a:rPr sz="1125" spc="240" dirty="0">
                <a:latin typeface="Verdana"/>
                <a:cs typeface="Verdana"/>
              </a:rPr>
              <a:t> </a:t>
            </a:r>
            <a:r>
              <a:rPr sz="1125" spc="-4" dirty="0">
                <a:latin typeface="Verdana"/>
                <a:cs typeface="Verdana"/>
              </a:rPr>
              <a:t>pronóstico</a:t>
            </a:r>
            <a:r>
              <a:rPr sz="1125" spc="263" dirty="0">
                <a:latin typeface="Verdana"/>
                <a:cs typeface="Verdana"/>
              </a:rPr>
              <a:t> </a:t>
            </a:r>
            <a:r>
              <a:rPr sz="1125" spc="-4" dirty="0">
                <a:latin typeface="Verdana"/>
                <a:cs typeface="Verdana"/>
              </a:rPr>
              <a:t>para</a:t>
            </a:r>
            <a:r>
              <a:rPr sz="1125" spc="263" dirty="0">
                <a:latin typeface="Verdana"/>
                <a:cs typeface="Verdana"/>
              </a:rPr>
              <a:t> </a:t>
            </a:r>
            <a:r>
              <a:rPr sz="1125" spc="-4" dirty="0">
                <a:latin typeface="Verdana"/>
                <a:cs typeface="Verdana"/>
              </a:rPr>
              <a:t>el</a:t>
            </a:r>
            <a:r>
              <a:rPr sz="1125" spc="263" dirty="0">
                <a:latin typeface="Verdana"/>
                <a:cs typeface="Verdana"/>
              </a:rPr>
              <a:t> </a:t>
            </a:r>
            <a:r>
              <a:rPr sz="1125" dirty="0">
                <a:latin typeface="Verdana"/>
                <a:cs typeface="Verdana"/>
              </a:rPr>
              <a:t>lleno</a:t>
            </a:r>
            <a:r>
              <a:rPr sz="1125" spc="255" dirty="0">
                <a:latin typeface="Verdana"/>
                <a:cs typeface="Verdana"/>
              </a:rPr>
              <a:t> </a:t>
            </a:r>
            <a:r>
              <a:rPr sz="1125" dirty="0">
                <a:latin typeface="Verdana"/>
                <a:cs typeface="Verdana"/>
              </a:rPr>
              <a:t>modelo</a:t>
            </a:r>
            <a:r>
              <a:rPr sz="1125" spc="251" dirty="0">
                <a:latin typeface="Verdana"/>
                <a:cs typeface="Verdana"/>
              </a:rPr>
              <a:t> </a:t>
            </a:r>
            <a:r>
              <a:rPr sz="1125" dirty="0">
                <a:latin typeface="Verdana"/>
                <a:cs typeface="Verdana"/>
              </a:rPr>
              <a:t>se convierte</a:t>
            </a:r>
            <a:r>
              <a:rPr sz="1125" spc="266" dirty="0">
                <a:latin typeface="Verdana"/>
                <a:cs typeface="Verdana"/>
              </a:rPr>
              <a:t> </a:t>
            </a:r>
            <a:r>
              <a:rPr sz="1125" spc="-4" dirty="0">
                <a:latin typeface="Verdana"/>
                <a:cs typeface="Verdana"/>
              </a:rPr>
              <a:t>el</a:t>
            </a:r>
            <a:endParaRPr sz="1125" dirty="0">
              <a:latin typeface="Verdana"/>
              <a:cs typeface="Verdana"/>
            </a:endParaRPr>
          </a:p>
          <a:p>
            <a:pPr marL="180975" algn="just">
              <a:spcBef>
                <a:spcPts val="409"/>
              </a:spcBef>
            </a:pPr>
            <a:r>
              <a:rPr sz="1125" spc="-4" dirty="0">
                <a:latin typeface="Verdana"/>
                <a:cs typeface="Verdana"/>
              </a:rPr>
              <a:t>resultado</a:t>
            </a:r>
            <a:r>
              <a:rPr sz="1125" spc="-11" dirty="0">
                <a:latin typeface="Verdana"/>
                <a:cs typeface="Verdana"/>
              </a:rPr>
              <a:t> </a:t>
            </a:r>
            <a:r>
              <a:rPr sz="1125" spc="-8" dirty="0">
                <a:latin typeface="Verdana"/>
                <a:cs typeface="Verdana"/>
              </a:rPr>
              <a:t>cual</a:t>
            </a:r>
            <a:r>
              <a:rPr sz="1125" spc="19" dirty="0">
                <a:latin typeface="Verdana"/>
                <a:cs typeface="Verdana"/>
              </a:rPr>
              <a:t> </a:t>
            </a:r>
            <a:r>
              <a:rPr sz="1125" spc="-8" dirty="0">
                <a:latin typeface="Verdana"/>
                <a:cs typeface="Verdana"/>
              </a:rPr>
              <a:t>recibe</a:t>
            </a:r>
            <a:r>
              <a:rPr sz="1125" spc="11" dirty="0">
                <a:latin typeface="Verdana"/>
                <a:cs typeface="Verdana"/>
              </a:rPr>
              <a:t> </a:t>
            </a:r>
            <a:r>
              <a:rPr sz="1125" spc="-4" dirty="0">
                <a:latin typeface="Verdana"/>
                <a:cs typeface="Verdana"/>
              </a:rPr>
              <a:t>el</a:t>
            </a:r>
            <a:r>
              <a:rPr sz="1125" spc="-11" dirty="0">
                <a:latin typeface="Verdana"/>
                <a:cs typeface="Verdana"/>
              </a:rPr>
              <a:t> </a:t>
            </a:r>
            <a:r>
              <a:rPr sz="1125" dirty="0">
                <a:latin typeface="Verdana"/>
                <a:cs typeface="Verdana"/>
              </a:rPr>
              <a:t>mayoría</a:t>
            </a:r>
            <a:r>
              <a:rPr sz="1125" spc="-8" dirty="0">
                <a:latin typeface="Verdana"/>
                <a:cs typeface="Verdana"/>
              </a:rPr>
              <a:t> </a:t>
            </a:r>
            <a:r>
              <a:rPr sz="1125" spc="-4" dirty="0">
                <a:latin typeface="Verdana"/>
                <a:cs typeface="Verdana"/>
              </a:rPr>
              <a:t>votos.</a:t>
            </a:r>
            <a:endParaRPr sz="1125" dirty="0">
              <a:latin typeface="Verdana"/>
              <a:cs typeface="Verdana"/>
            </a:endParaRPr>
          </a:p>
        </p:txBody>
      </p:sp>
    </p:spTree>
    <p:extLst>
      <p:ext uri="{BB962C8B-B14F-4D97-AF65-F5344CB8AC3E}">
        <p14:creationId xmlns:p14="http://schemas.microsoft.com/office/powerpoint/2010/main" val="355195594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ChangeArrowheads="1"/>
          </p:cNvSpPr>
          <p:nvPr/>
        </p:nvSpPr>
        <p:spPr bwMode="auto">
          <a:xfrm>
            <a:off x="3143794" y="533047"/>
            <a:ext cx="4075611" cy="52322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7200"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457200"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457200"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457200"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457200"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457200"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457200"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457200"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lang="es" altLang="es-CO" sz="2800" b="1" i="1" u="sng" dirty="0" smtClean="0">
                <a:solidFill>
                  <a:srgbClr val="008080"/>
                </a:solidFill>
                <a:latin typeface="var(--arrow-typeface-secondary)" charset="0"/>
                <a:cs typeface="Segoe UI" panose="020B0502040204020203" pitchFamily="34" charset="0"/>
              </a:rPr>
              <a:t>CHINA</a:t>
            </a:r>
            <a:endParaRPr kumimoji="0" lang="es-CO" altLang="es-CO" sz="2800" b="0" i="0" u="none" strike="noStrike" cap="none" normalizeH="0" baseline="0" dirty="0" smtClean="0">
              <a:ln>
                <a:noFill/>
              </a:ln>
              <a:solidFill>
                <a:schemeClr val="tx1"/>
              </a:solidFill>
              <a:effectLst/>
            </a:endParaRPr>
          </a:p>
        </p:txBody>
      </p:sp>
      <p:sp>
        <p:nvSpPr>
          <p:cNvPr id="3" name="Rectangle 1"/>
          <p:cNvSpPr>
            <a:spLocks noChangeArrowheads="1"/>
          </p:cNvSpPr>
          <p:nvPr/>
        </p:nvSpPr>
        <p:spPr bwMode="auto">
          <a:xfrm>
            <a:off x="0" y="0"/>
            <a:ext cx="9144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7200"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457200"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457200"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457200"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457200"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457200"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457200"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457200"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Char char="•"/>
              <a:tabLst>
                <a:tab pos="457200" algn="l"/>
              </a:tabLst>
            </a:pPr>
            <a:r>
              <a:rPr kumimoji="0" lang="es" altLang="es-CO" sz="1200" b="1" i="1" u="sng" strike="noStrike" cap="none" normalizeH="0" baseline="0" smtClean="0">
                <a:ln>
                  <a:noFill/>
                </a:ln>
                <a:solidFill>
                  <a:srgbClr val="008080"/>
                </a:solidFill>
                <a:effectLst/>
                <a:latin typeface="var(--arrow-typeface-secondary)"/>
                <a:ea typeface="Times New Roman" panose="02020603050405020304" pitchFamily="18" charset="0"/>
                <a:cs typeface="Segoe UI" panose="020B0502040204020203" pitchFamily="34" charset="0"/>
              </a:rPr>
              <a:t>Porcelana</a:t>
            </a:r>
            <a:endParaRPr kumimoji="0" lang="es-CO" altLang="es-CO" sz="1800" b="0" i="0" u="none" strike="noStrike" cap="none" normalizeH="0" baseline="0" smtClean="0">
              <a:ln>
                <a:noFill/>
              </a:ln>
              <a:solidFill>
                <a:schemeClr val="tx1"/>
              </a:solidFill>
              <a:effectLst/>
              <a:latin typeface="Arial" panose="020B0604020202020204" pitchFamily="34" charset="0"/>
            </a:endParaRPr>
          </a:p>
        </p:txBody>
      </p:sp>
      <p:sp>
        <p:nvSpPr>
          <p:cNvPr id="5" name="Rectangle 4"/>
          <p:cNvSpPr/>
          <p:nvPr/>
        </p:nvSpPr>
        <p:spPr>
          <a:xfrm>
            <a:off x="418011" y="1377834"/>
            <a:ext cx="8151223" cy="1956946"/>
          </a:xfrm>
          <a:prstGeom prst="rect">
            <a:avLst/>
          </a:prstGeom>
        </p:spPr>
        <p:txBody>
          <a:bodyPr wrap="square">
            <a:spAutoFit/>
          </a:bodyPr>
          <a:lstStyle/>
          <a:p>
            <a:pPr marL="342900" lvl="0" indent="-342900">
              <a:spcAft>
                <a:spcPts val="1125"/>
              </a:spcAft>
              <a:buSzPts val="1000"/>
              <a:buFont typeface="Wingdings" panose="05000000000000000000" pitchFamily="2" charset="2"/>
              <a:buChar char=""/>
              <a:tabLst>
                <a:tab pos="457200" algn="l"/>
              </a:tabLst>
            </a:pPr>
            <a:r>
              <a:rPr lang="es" sz="1600" spc="-4" dirty="0">
                <a:latin typeface="Verdana"/>
                <a:cs typeface="Verdana"/>
              </a:rPr>
              <a:t>El sistema Smart Court de China ayuda a los jueces con tecnología de inteligencia artificial que puede analizar casos pasados y sugerir leyes y precedentes aplicables. También puede recomendar sentencias basadas en casos similares, lo que permite a los jueces tomar decisiones informadas e impartir justicia rápidamente.</a:t>
            </a:r>
            <a:endParaRPr lang="es-CO" sz="1600" spc="-4" dirty="0">
              <a:latin typeface="Verdana"/>
              <a:cs typeface="Verdana"/>
            </a:endParaRPr>
          </a:p>
          <a:p>
            <a:pPr marL="342900" lvl="0" indent="-342900">
              <a:spcAft>
                <a:spcPts val="1125"/>
              </a:spcAft>
              <a:buSzPts val="1000"/>
              <a:buFont typeface="Wingdings" panose="05000000000000000000" pitchFamily="2" charset="2"/>
              <a:buChar char=""/>
              <a:tabLst>
                <a:tab pos="457200" algn="l"/>
              </a:tabLst>
            </a:pPr>
            <a:r>
              <a:rPr lang="es" sz="1600" spc="-4" dirty="0">
                <a:latin typeface="Verdana"/>
                <a:cs typeface="Verdana"/>
              </a:rPr>
              <a:t>Los tribunales chinos utilizan la IA para investigaciones jurídicas. La plataforma 'China Judgments Online', impulsada por IA, permite a los jueces encontrar rápidamente documentos legales relevantes.</a:t>
            </a:r>
            <a:endParaRPr lang="es-CO" sz="1600" spc="-4" dirty="0">
              <a:latin typeface="Verdana"/>
              <a:cs typeface="Verdana"/>
            </a:endParaRPr>
          </a:p>
        </p:txBody>
      </p:sp>
    </p:spTree>
    <p:extLst>
      <p:ext uri="{BB962C8B-B14F-4D97-AF65-F5344CB8AC3E}">
        <p14:creationId xmlns:p14="http://schemas.microsoft.com/office/powerpoint/2010/main" val="40330309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314"/>
        <p:cNvGrpSpPr/>
        <p:nvPr/>
      </p:nvGrpSpPr>
      <p:grpSpPr>
        <a:xfrm>
          <a:off x="0" y="0"/>
          <a:ext cx="0" cy="0"/>
          <a:chOff x="0" y="0"/>
          <a:chExt cx="0" cy="0"/>
        </a:xfrm>
      </p:grpSpPr>
      <p:sp>
        <p:nvSpPr>
          <p:cNvPr id="315" name="Google Shape;315;p58" descr="detail_0"/>
          <p:cNvSpPr txBox="1">
            <a:spLocks noGrp="1"/>
          </p:cNvSpPr>
          <p:nvPr>
            <p:ph type="body" idx="1"/>
          </p:nvPr>
        </p:nvSpPr>
        <p:spPr>
          <a:xfrm>
            <a:off x="1669800" y="1854175"/>
            <a:ext cx="5804400" cy="2371200"/>
          </a:xfrm>
          <a:prstGeom prst="rect">
            <a:avLst/>
          </a:prstGeom>
          <a:noFill/>
        </p:spPr>
        <p:txBody>
          <a:bodyPr spcFirstLastPara="1" wrap="square" lIns="0" tIns="91425" rIns="91425" bIns="91425" anchor="t" anchorCtr="0">
            <a:noAutofit/>
          </a:bodyPr>
          <a:lstStyle/>
          <a:p>
            <a:pPr marL="0" lvl="0" indent="0" algn="just" rtl="0">
              <a:lnSpc>
                <a:spcPct val="115000"/>
              </a:lnSpc>
              <a:spcBef>
                <a:spcPts val="0"/>
              </a:spcBef>
              <a:spcAft>
                <a:spcPts val="1500"/>
              </a:spcAft>
              <a:buNone/>
            </a:pPr>
            <a:r>
              <a:rPr lang="es" sz="1300" dirty="0">
                <a:solidFill>
                  <a:schemeClr val="bg2">
                    <a:lumMod val="50000"/>
                  </a:schemeClr>
                </a:solidFill>
              </a:rPr>
              <a:t>La Inteligencia Artificial (IA) ha transformado rápidamente numerosos sectores al mejorar la eficiencia, la precisión y las capacidades de toma de decisiones. En el ámbito jurídico, las aplicaciones de IA están empezando a remodelar las prácticas tradicionales, ofreciendo herramientas para la investigación jurídica, la predicción de casos y el análisis de documentos. Si bien la IA promete agilizar las operaciones y reducir la acumulación de casos, también presenta desafíos, como preocupaciones sobre la seguridad de los datos, el posible desplazamiento de empleos y la necesidad de consideraciones éticas en su implementación. Comprender el estado actual de la IA y sus implicaciones para el sistema legal es crucial a medida que la comunidad jurídica navega por esta evolución tecnológica.</a:t>
            </a:r>
            <a:endParaRPr sz="1300" dirty="0">
              <a:solidFill>
                <a:schemeClr val="bg2">
                  <a:lumMod val="50000"/>
                </a:schemeClr>
              </a:solidFill>
            </a:endParaRPr>
          </a:p>
        </p:txBody>
      </p:sp>
      <p:sp>
        <p:nvSpPr>
          <p:cNvPr id="316" name="Google Shape;316;p58" descr="title"/>
          <p:cNvSpPr txBox="1">
            <a:spLocks noGrp="1"/>
          </p:cNvSpPr>
          <p:nvPr>
            <p:ph type="title"/>
          </p:nvPr>
        </p:nvSpPr>
        <p:spPr>
          <a:xfrm>
            <a:off x="404850" y="521275"/>
            <a:ext cx="8334300" cy="572700"/>
          </a:xfrm>
          <a:prstGeom prst="rect">
            <a:avLst/>
          </a:prstGeom>
        </p:spPr>
        <p:txBody>
          <a:bodyPr spcFirstLastPara="1" wrap="square" lIns="0" tIns="91425" rIns="0" bIns="91425" anchor="b" anchorCtr="0">
            <a:noAutofit/>
          </a:bodyPr>
          <a:lstStyle/>
          <a:p>
            <a:pPr marL="0" lvl="0" indent="0" algn="ctr" rtl="0">
              <a:spcBef>
                <a:spcPts val="0"/>
              </a:spcBef>
              <a:spcAft>
                <a:spcPts val="0"/>
              </a:spcAft>
              <a:buSzPts val="990"/>
              <a:buNone/>
            </a:pPr>
            <a:r>
              <a:rPr lang="es" sz="2400" b="1">
                <a:solidFill>
                  <a:schemeClr val="lt2"/>
                </a:solidFill>
                <a:latin typeface="Bodoni Moda"/>
                <a:ea typeface="Bodoni Moda"/>
                <a:cs typeface="Bodoni Moda"/>
                <a:sym typeface="Bodoni Moda"/>
              </a:rPr>
              <a:t>Introducción</a:t>
            </a:r>
            <a:endParaRPr sz="2400" b="1">
              <a:solidFill>
                <a:schemeClr val="lt2"/>
              </a:solidFill>
              <a:latin typeface="Bodoni Moda"/>
              <a:ea typeface="Bodoni Moda"/>
              <a:cs typeface="Bodoni Moda"/>
              <a:sym typeface="Bodoni Moda"/>
            </a:endParaRPr>
          </a:p>
        </p:txBody>
      </p:sp>
      <p:sp>
        <p:nvSpPr>
          <p:cNvPr id="318" name="Google Shape;318;p58" descr="chapter"/>
          <p:cNvSpPr txBox="1"/>
          <p:nvPr/>
        </p:nvSpPr>
        <p:spPr>
          <a:xfrm>
            <a:off x="2940300" y="280075"/>
            <a:ext cx="3263400" cy="241200"/>
          </a:xfrm>
          <a:prstGeom prst="rect">
            <a:avLst/>
          </a:prstGeom>
          <a:noFill/>
          <a:ln>
            <a:noFill/>
          </a:ln>
        </p:spPr>
        <p:txBody>
          <a:bodyPr spcFirstLastPara="1" wrap="square" lIns="0" tIns="91425" rIns="91425" bIns="91425" anchor="t" anchorCtr="0">
            <a:noAutofit/>
          </a:bodyPr>
          <a:lstStyle/>
          <a:p>
            <a:pPr marL="0" lvl="0" indent="0" algn="ctr" rtl="0">
              <a:spcBef>
                <a:spcPts val="0"/>
              </a:spcBef>
              <a:spcAft>
                <a:spcPts val="0"/>
              </a:spcAft>
              <a:buNone/>
            </a:pPr>
            <a:r>
              <a:rPr lang="es" sz="1000" b="1">
                <a:solidFill>
                  <a:schemeClr val="accent1"/>
                </a:solidFill>
                <a:latin typeface="Noto Sans"/>
                <a:ea typeface="Noto Sans"/>
                <a:cs typeface="Noto Sans"/>
                <a:sym typeface="Noto Sans"/>
              </a:rPr>
              <a:t>Descripción general</a:t>
            </a:r>
            <a:endParaRPr sz="1000" b="1">
              <a:solidFill>
                <a:schemeClr val="accent1"/>
              </a:solidFill>
              <a:latin typeface="Noto Sans"/>
              <a:ea typeface="Noto Sans"/>
              <a:cs typeface="Noto Sans"/>
              <a:sym typeface="Noto Sans"/>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2797" y="757155"/>
            <a:ext cx="6839903" cy="1130918"/>
          </a:xfrm>
          <a:prstGeom prst="rect">
            <a:avLst/>
          </a:prstGeom>
        </p:spPr>
        <p:txBody>
          <a:bodyPr spcFirstLastPara="1" vert="horz" wrap="square" lIns="0" tIns="10001" rIns="0" bIns="0" rtlCol="0" anchor="b" anchorCtr="0">
            <a:spAutoFit/>
          </a:bodyPr>
          <a:lstStyle/>
          <a:p>
            <a:pPr marL="9525" marR="3810" algn="just">
              <a:lnSpc>
                <a:spcPct val="100000"/>
              </a:lnSpc>
              <a:spcBef>
                <a:spcPts val="79"/>
              </a:spcBef>
            </a:pPr>
            <a:r>
              <a:rPr sz="2400" spc="116" dirty="0"/>
              <a:t>El</a:t>
            </a:r>
            <a:r>
              <a:rPr sz="2400" spc="150" dirty="0"/>
              <a:t> </a:t>
            </a:r>
            <a:r>
              <a:rPr sz="2400" spc="56" dirty="0"/>
              <a:t>cinco</a:t>
            </a:r>
            <a:r>
              <a:rPr sz="2400" spc="153" dirty="0"/>
              <a:t> </a:t>
            </a:r>
            <a:r>
              <a:rPr sz="2400" spc="64" dirty="0"/>
              <a:t>principios</a:t>
            </a:r>
            <a:r>
              <a:rPr sz="2400" spc="153" dirty="0"/>
              <a:t> </a:t>
            </a:r>
            <a:r>
              <a:rPr sz="2400" dirty="0"/>
              <a:t>de</a:t>
            </a:r>
            <a:r>
              <a:rPr sz="2400" spc="135" dirty="0"/>
              <a:t> </a:t>
            </a:r>
            <a:r>
              <a:rPr sz="2400" spc="86" dirty="0"/>
              <a:t>el</a:t>
            </a:r>
            <a:r>
              <a:rPr sz="2400" spc="153" dirty="0"/>
              <a:t> </a:t>
            </a:r>
            <a:r>
              <a:rPr sz="2400" spc="131" dirty="0"/>
              <a:t>Ético</a:t>
            </a:r>
            <a:r>
              <a:rPr sz="2400" spc="153" dirty="0"/>
              <a:t> </a:t>
            </a:r>
            <a:r>
              <a:rPr sz="2400" spc="135" dirty="0"/>
              <a:t>Carta </a:t>
            </a:r>
            <a:r>
              <a:rPr sz="2400" dirty="0"/>
              <a:t>en</a:t>
            </a:r>
            <a:r>
              <a:rPr sz="2400" spc="153" dirty="0"/>
              <a:t> </a:t>
            </a:r>
            <a:r>
              <a:rPr sz="2400" spc="68" dirty="0"/>
              <a:t>el </a:t>
            </a:r>
            <a:r>
              <a:rPr sz="2400" spc="165" dirty="0"/>
              <a:t>uso</a:t>
            </a:r>
            <a:r>
              <a:rPr sz="2400" spc="146" dirty="0"/>
              <a:t> </a:t>
            </a:r>
            <a:r>
              <a:rPr sz="2400" dirty="0"/>
              <a:t>de</a:t>
            </a:r>
            <a:r>
              <a:rPr sz="2400" spc="139" dirty="0"/>
              <a:t> </a:t>
            </a:r>
            <a:r>
              <a:rPr sz="2400" spc="98" dirty="0"/>
              <a:t>Artificial</a:t>
            </a:r>
            <a:r>
              <a:rPr sz="2400" spc="150" dirty="0"/>
              <a:t> </a:t>
            </a:r>
            <a:r>
              <a:rPr sz="2400" spc="83" dirty="0"/>
              <a:t>Inteligencia</a:t>
            </a:r>
            <a:r>
              <a:rPr sz="2400" spc="131" dirty="0"/>
              <a:t> </a:t>
            </a:r>
            <a:r>
              <a:rPr sz="2400" spc="98" dirty="0"/>
              <a:t>en </a:t>
            </a:r>
            <a:r>
              <a:rPr sz="2400" spc="150" dirty="0"/>
              <a:t>judiciales</a:t>
            </a:r>
            <a:r>
              <a:rPr sz="2400" spc="143" dirty="0"/>
              <a:t> </a:t>
            </a:r>
            <a:r>
              <a:rPr sz="2400" spc="113" dirty="0"/>
              <a:t>Sistemas </a:t>
            </a:r>
            <a:r>
              <a:rPr sz="2400" spc="98" dirty="0"/>
              <a:t>y</a:t>
            </a:r>
            <a:r>
              <a:rPr sz="2400" spc="131" dirty="0"/>
              <a:t> </a:t>
            </a:r>
            <a:r>
              <a:rPr sz="2400" spc="86" dirty="0"/>
              <a:t>su</a:t>
            </a:r>
            <a:r>
              <a:rPr sz="2400" spc="150" dirty="0"/>
              <a:t> </a:t>
            </a:r>
            <a:r>
              <a:rPr sz="2400" spc="60" dirty="0"/>
              <a:t>ambiente</a:t>
            </a:r>
            <a:endParaRPr sz="2400" dirty="0"/>
          </a:p>
        </p:txBody>
      </p:sp>
      <p:sp>
        <p:nvSpPr>
          <p:cNvPr id="3" name="object 3"/>
          <p:cNvSpPr txBox="1"/>
          <p:nvPr/>
        </p:nvSpPr>
        <p:spPr>
          <a:xfrm>
            <a:off x="821436" y="1816322"/>
            <a:ext cx="5725954" cy="2162611"/>
          </a:xfrm>
          <a:prstGeom prst="rect">
            <a:avLst/>
          </a:prstGeom>
        </p:spPr>
        <p:txBody>
          <a:bodyPr vert="horz" wrap="square" lIns="0" tIns="160496" rIns="0" bIns="0" rtlCol="0">
            <a:spAutoFit/>
          </a:bodyPr>
          <a:lstStyle/>
          <a:p>
            <a:pPr marL="275749" indent="-266224">
              <a:spcBef>
                <a:spcPts val="1264"/>
              </a:spcBef>
              <a:buClr>
                <a:srgbClr val="F48E7B"/>
              </a:buClr>
              <a:buSzPct val="83333"/>
              <a:buFont typeface="Arial MT"/>
              <a:buChar char="•"/>
              <a:tabLst>
                <a:tab pos="275749" algn="l"/>
              </a:tabLst>
            </a:pPr>
            <a:r>
              <a:rPr sz="1800" spc="60" dirty="0">
                <a:solidFill>
                  <a:srgbClr val="09283E"/>
                </a:solidFill>
                <a:latin typeface="Cambria"/>
                <a:cs typeface="Cambria"/>
              </a:rPr>
              <a:t>principio</a:t>
            </a:r>
            <a:r>
              <a:rPr sz="1800" spc="135" dirty="0">
                <a:solidFill>
                  <a:srgbClr val="09283E"/>
                </a:solidFill>
                <a:latin typeface="Cambria"/>
                <a:cs typeface="Cambria"/>
              </a:rPr>
              <a:t> </a:t>
            </a:r>
            <a:r>
              <a:rPr sz="1800" dirty="0">
                <a:solidFill>
                  <a:srgbClr val="09283E"/>
                </a:solidFill>
                <a:latin typeface="Cambria"/>
                <a:cs typeface="Cambria"/>
              </a:rPr>
              <a:t>de</a:t>
            </a:r>
            <a:r>
              <a:rPr sz="1800" spc="146" dirty="0">
                <a:solidFill>
                  <a:srgbClr val="09283E"/>
                </a:solidFill>
                <a:latin typeface="Cambria"/>
                <a:cs typeface="Cambria"/>
              </a:rPr>
              <a:t> </a:t>
            </a:r>
            <a:r>
              <a:rPr sz="1800" dirty="0">
                <a:solidFill>
                  <a:srgbClr val="09283E"/>
                </a:solidFill>
                <a:latin typeface="Cambria"/>
                <a:cs typeface="Cambria"/>
              </a:rPr>
              <a:t>respeto</a:t>
            </a:r>
            <a:r>
              <a:rPr sz="1800" spc="150" dirty="0">
                <a:solidFill>
                  <a:srgbClr val="09283E"/>
                </a:solidFill>
                <a:latin typeface="Cambria"/>
                <a:cs typeface="Cambria"/>
              </a:rPr>
              <a:t> </a:t>
            </a:r>
            <a:r>
              <a:rPr sz="1800" dirty="0">
                <a:solidFill>
                  <a:srgbClr val="09283E"/>
                </a:solidFill>
                <a:latin typeface="Cambria"/>
                <a:cs typeface="Cambria"/>
              </a:rPr>
              <a:t>para</a:t>
            </a:r>
            <a:r>
              <a:rPr sz="1800" spc="165" dirty="0">
                <a:solidFill>
                  <a:srgbClr val="09283E"/>
                </a:solidFill>
                <a:latin typeface="Cambria"/>
                <a:cs typeface="Cambria"/>
              </a:rPr>
              <a:t> </a:t>
            </a:r>
            <a:r>
              <a:rPr sz="1800" spc="75" dirty="0">
                <a:solidFill>
                  <a:srgbClr val="09283E"/>
                </a:solidFill>
                <a:latin typeface="Cambria"/>
                <a:cs typeface="Cambria"/>
              </a:rPr>
              <a:t>fundamental</a:t>
            </a:r>
            <a:r>
              <a:rPr sz="1800" spc="143" dirty="0">
                <a:solidFill>
                  <a:srgbClr val="09283E"/>
                </a:solidFill>
                <a:latin typeface="Cambria"/>
                <a:cs typeface="Cambria"/>
              </a:rPr>
              <a:t> </a:t>
            </a:r>
            <a:r>
              <a:rPr sz="1800" spc="68" dirty="0">
                <a:solidFill>
                  <a:srgbClr val="09283E"/>
                </a:solidFill>
                <a:latin typeface="Cambria"/>
                <a:cs typeface="Cambria"/>
              </a:rPr>
              <a:t>derechos</a:t>
            </a:r>
            <a:endParaRPr sz="1800">
              <a:latin typeface="Cambria"/>
              <a:cs typeface="Cambria"/>
            </a:endParaRPr>
          </a:p>
          <a:p>
            <a:pPr marL="275749" indent="-266224">
              <a:spcBef>
                <a:spcPts val="1185"/>
              </a:spcBef>
              <a:buClr>
                <a:srgbClr val="F48E7B"/>
              </a:buClr>
              <a:buSzPct val="83333"/>
              <a:buFont typeface="Arial MT"/>
              <a:buChar char="•"/>
              <a:tabLst>
                <a:tab pos="275749" algn="l"/>
              </a:tabLst>
            </a:pPr>
            <a:r>
              <a:rPr sz="1800" spc="60" dirty="0">
                <a:solidFill>
                  <a:srgbClr val="09283E"/>
                </a:solidFill>
                <a:latin typeface="Cambria"/>
                <a:cs typeface="Cambria"/>
              </a:rPr>
              <a:t>principio</a:t>
            </a:r>
            <a:r>
              <a:rPr sz="1800" spc="131" dirty="0">
                <a:solidFill>
                  <a:srgbClr val="09283E"/>
                </a:solidFill>
                <a:latin typeface="Cambria"/>
                <a:cs typeface="Cambria"/>
              </a:rPr>
              <a:t> </a:t>
            </a:r>
            <a:r>
              <a:rPr sz="1800" dirty="0">
                <a:solidFill>
                  <a:srgbClr val="09283E"/>
                </a:solidFill>
                <a:latin typeface="Cambria"/>
                <a:cs typeface="Cambria"/>
              </a:rPr>
              <a:t>de</a:t>
            </a:r>
            <a:r>
              <a:rPr sz="1800" spc="143" dirty="0">
                <a:solidFill>
                  <a:srgbClr val="09283E"/>
                </a:solidFill>
                <a:latin typeface="Cambria"/>
                <a:cs typeface="Cambria"/>
              </a:rPr>
              <a:t> </a:t>
            </a:r>
            <a:r>
              <a:rPr sz="1800" dirty="0">
                <a:solidFill>
                  <a:srgbClr val="09283E"/>
                </a:solidFill>
                <a:latin typeface="Cambria"/>
                <a:cs typeface="Cambria"/>
              </a:rPr>
              <a:t>no </a:t>
            </a:r>
            <a:r>
              <a:rPr sz="1800" spc="45" dirty="0">
                <a:solidFill>
                  <a:srgbClr val="09283E"/>
                </a:solidFill>
                <a:latin typeface="Cambria"/>
                <a:cs typeface="Cambria"/>
              </a:rPr>
              <a:t>discriminación</a:t>
            </a:r>
            <a:endParaRPr sz="1800">
              <a:latin typeface="Cambria"/>
              <a:cs typeface="Cambria"/>
            </a:endParaRPr>
          </a:p>
          <a:p>
            <a:pPr marL="275749" indent="-266224">
              <a:spcBef>
                <a:spcPts val="1181"/>
              </a:spcBef>
              <a:buClr>
                <a:srgbClr val="F48E7B"/>
              </a:buClr>
              <a:buSzPct val="83333"/>
              <a:buFont typeface="Arial MT"/>
              <a:buChar char="•"/>
              <a:tabLst>
                <a:tab pos="275749" algn="l"/>
              </a:tabLst>
            </a:pPr>
            <a:r>
              <a:rPr sz="1800" spc="60" dirty="0">
                <a:solidFill>
                  <a:srgbClr val="09283E"/>
                </a:solidFill>
                <a:latin typeface="Cambria"/>
                <a:cs typeface="Cambria"/>
              </a:rPr>
              <a:t>principio</a:t>
            </a:r>
            <a:r>
              <a:rPr sz="1800" spc="79" dirty="0">
                <a:solidFill>
                  <a:srgbClr val="09283E"/>
                </a:solidFill>
                <a:latin typeface="Cambria"/>
                <a:cs typeface="Cambria"/>
              </a:rPr>
              <a:t> </a:t>
            </a:r>
            <a:r>
              <a:rPr sz="1800" dirty="0">
                <a:solidFill>
                  <a:srgbClr val="09283E"/>
                </a:solidFill>
                <a:latin typeface="Cambria"/>
                <a:cs typeface="Cambria"/>
              </a:rPr>
              <a:t>de</a:t>
            </a:r>
            <a:r>
              <a:rPr sz="1800" spc="94" dirty="0">
                <a:solidFill>
                  <a:srgbClr val="09283E"/>
                </a:solidFill>
                <a:latin typeface="Cambria"/>
                <a:cs typeface="Cambria"/>
              </a:rPr>
              <a:t> </a:t>
            </a:r>
            <a:r>
              <a:rPr sz="1800" spc="68" dirty="0">
                <a:solidFill>
                  <a:srgbClr val="09283E"/>
                </a:solidFill>
                <a:latin typeface="Cambria"/>
                <a:cs typeface="Cambria"/>
              </a:rPr>
              <a:t>calidad</a:t>
            </a:r>
            <a:r>
              <a:rPr sz="1800" spc="105" dirty="0">
                <a:solidFill>
                  <a:srgbClr val="09283E"/>
                </a:solidFill>
                <a:latin typeface="Cambria"/>
                <a:cs typeface="Cambria"/>
              </a:rPr>
              <a:t> </a:t>
            </a:r>
            <a:r>
              <a:rPr sz="1800" spc="71" dirty="0">
                <a:solidFill>
                  <a:srgbClr val="09283E"/>
                </a:solidFill>
                <a:latin typeface="Cambria"/>
                <a:cs typeface="Cambria"/>
              </a:rPr>
              <a:t>y</a:t>
            </a:r>
            <a:r>
              <a:rPr sz="1800" spc="105" dirty="0">
                <a:solidFill>
                  <a:srgbClr val="09283E"/>
                </a:solidFill>
                <a:latin typeface="Cambria"/>
                <a:cs typeface="Cambria"/>
              </a:rPr>
              <a:t> </a:t>
            </a:r>
            <a:r>
              <a:rPr sz="1800" spc="41" dirty="0">
                <a:solidFill>
                  <a:srgbClr val="09283E"/>
                </a:solidFill>
                <a:latin typeface="Cambria"/>
                <a:cs typeface="Cambria"/>
              </a:rPr>
              <a:t>seguridad</a:t>
            </a:r>
            <a:endParaRPr sz="1800">
              <a:latin typeface="Cambria"/>
              <a:cs typeface="Cambria"/>
            </a:endParaRPr>
          </a:p>
          <a:p>
            <a:pPr marL="275749" indent="-266224">
              <a:spcBef>
                <a:spcPts val="1181"/>
              </a:spcBef>
              <a:buClr>
                <a:srgbClr val="F48E7B"/>
              </a:buClr>
              <a:buSzPct val="83333"/>
              <a:buFont typeface="Arial MT"/>
              <a:buChar char="•"/>
              <a:tabLst>
                <a:tab pos="275749" algn="l"/>
              </a:tabLst>
            </a:pPr>
            <a:r>
              <a:rPr sz="1800" spc="60" dirty="0">
                <a:solidFill>
                  <a:srgbClr val="09283E"/>
                </a:solidFill>
                <a:latin typeface="Cambria"/>
                <a:cs typeface="Cambria"/>
              </a:rPr>
              <a:t>principio</a:t>
            </a:r>
            <a:r>
              <a:rPr sz="1800" spc="83" dirty="0">
                <a:solidFill>
                  <a:srgbClr val="09283E"/>
                </a:solidFill>
                <a:latin typeface="Cambria"/>
                <a:cs typeface="Cambria"/>
              </a:rPr>
              <a:t> </a:t>
            </a:r>
            <a:r>
              <a:rPr sz="1800" dirty="0">
                <a:solidFill>
                  <a:srgbClr val="09283E"/>
                </a:solidFill>
                <a:latin typeface="Cambria"/>
                <a:cs typeface="Cambria"/>
              </a:rPr>
              <a:t>de</a:t>
            </a:r>
            <a:r>
              <a:rPr sz="1800" spc="101" dirty="0">
                <a:solidFill>
                  <a:srgbClr val="09283E"/>
                </a:solidFill>
                <a:latin typeface="Cambria"/>
                <a:cs typeface="Cambria"/>
              </a:rPr>
              <a:t> </a:t>
            </a:r>
            <a:r>
              <a:rPr sz="1800" spc="71" dirty="0">
                <a:solidFill>
                  <a:srgbClr val="09283E"/>
                </a:solidFill>
                <a:latin typeface="Cambria"/>
                <a:cs typeface="Cambria"/>
              </a:rPr>
              <a:t>transparencia,</a:t>
            </a:r>
            <a:r>
              <a:rPr sz="1800" spc="98" dirty="0">
                <a:solidFill>
                  <a:srgbClr val="09283E"/>
                </a:solidFill>
                <a:latin typeface="Cambria"/>
                <a:cs typeface="Cambria"/>
              </a:rPr>
              <a:t> </a:t>
            </a:r>
            <a:r>
              <a:rPr sz="1800" spc="68" dirty="0">
                <a:solidFill>
                  <a:srgbClr val="09283E"/>
                </a:solidFill>
                <a:latin typeface="Cambria"/>
                <a:cs typeface="Cambria"/>
              </a:rPr>
              <a:t>imparcialidad</a:t>
            </a:r>
            <a:r>
              <a:rPr sz="1800" spc="94" dirty="0">
                <a:solidFill>
                  <a:srgbClr val="09283E"/>
                </a:solidFill>
                <a:latin typeface="Cambria"/>
                <a:cs typeface="Cambria"/>
              </a:rPr>
              <a:t> </a:t>
            </a:r>
            <a:r>
              <a:rPr sz="1800" spc="71" dirty="0">
                <a:solidFill>
                  <a:srgbClr val="09283E"/>
                </a:solidFill>
                <a:latin typeface="Cambria"/>
                <a:cs typeface="Cambria"/>
              </a:rPr>
              <a:t>y</a:t>
            </a:r>
            <a:r>
              <a:rPr sz="1800" spc="109" dirty="0">
                <a:solidFill>
                  <a:srgbClr val="09283E"/>
                </a:solidFill>
                <a:latin typeface="Cambria"/>
                <a:cs typeface="Cambria"/>
              </a:rPr>
              <a:t> </a:t>
            </a:r>
            <a:r>
              <a:rPr sz="1800" spc="53" dirty="0">
                <a:solidFill>
                  <a:srgbClr val="09283E"/>
                </a:solidFill>
                <a:latin typeface="Cambria"/>
                <a:cs typeface="Cambria"/>
              </a:rPr>
              <a:t>justicia</a:t>
            </a:r>
            <a:endParaRPr sz="1800">
              <a:latin typeface="Cambria"/>
              <a:cs typeface="Cambria"/>
            </a:endParaRPr>
          </a:p>
          <a:p>
            <a:pPr marL="275749" indent="-266224">
              <a:spcBef>
                <a:spcPts val="1185"/>
              </a:spcBef>
              <a:buClr>
                <a:srgbClr val="F48E7B"/>
              </a:buClr>
              <a:buSzPct val="83333"/>
              <a:buFont typeface="Arial MT"/>
              <a:buChar char="•"/>
              <a:tabLst>
                <a:tab pos="275749" algn="l"/>
              </a:tabLst>
            </a:pPr>
            <a:r>
              <a:rPr sz="1800" spc="60" dirty="0">
                <a:solidFill>
                  <a:srgbClr val="09283E"/>
                </a:solidFill>
                <a:latin typeface="Cambria"/>
                <a:cs typeface="Cambria"/>
              </a:rPr>
              <a:t>principio</a:t>
            </a:r>
            <a:r>
              <a:rPr sz="1800" spc="86" dirty="0">
                <a:solidFill>
                  <a:srgbClr val="09283E"/>
                </a:solidFill>
                <a:latin typeface="Cambria"/>
                <a:cs typeface="Cambria"/>
              </a:rPr>
              <a:t> </a:t>
            </a:r>
            <a:r>
              <a:rPr sz="1800" spc="53" dirty="0">
                <a:solidFill>
                  <a:srgbClr val="09283E"/>
                </a:solidFill>
                <a:latin typeface="Cambria"/>
                <a:cs typeface="Cambria"/>
              </a:rPr>
              <a:t>"bajo</a:t>
            </a:r>
            <a:r>
              <a:rPr sz="1800" spc="101" dirty="0">
                <a:solidFill>
                  <a:srgbClr val="09283E"/>
                </a:solidFill>
                <a:latin typeface="Cambria"/>
                <a:cs typeface="Cambria"/>
              </a:rPr>
              <a:t> </a:t>
            </a:r>
            <a:r>
              <a:rPr sz="1800" spc="56" dirty="0">
                <a:solidFill>
                  <a:srgbClr val="09283E"/>
                </a:solidFill>
                <a:latin typeface="Cambria"/>
                <a:cs typeface="Cambria"/>
              </a:rPr>
              <a:t>usuario</a:t>
            </a:r>
            <a:r>
              <a:rPr sz="1800" spc="98" dirty="0">
                <a:solidFill>
                  <a:srgbClr val="09283E"/>
                </a:solidFill>
                <a:latin typeface="Cambria"/>
                <a:cs typeface="Cambria"/>
              </a:rPr>
              <a:t> </a:t>
            </a:r>
            <a:r>
              <a:rPr sz="1800" spc="-8" dirty="0">
                <a:solidFill>
                  <a:srgbClr val="09283E"/>
                </a:solidFill>
                <a:latin typeface="Cambria"/>
                <a:cs typeface="Cambria"/>
              </a:rPr>
              <a:t>control"</a:t>
            </a:r>
            <a:endParaRPr sz="1800">
              <a:latin typeface="Cambria"/>
              <a:cs typeface="Cambria"/>
            </a:endParaRPr>
          </a:p>
        </p:txBody>
      </p:sp>
    </p:spTree>
    <p:extLst>
      <p:ext uri="{BB962C8B-B14F-4D97-AF65-F5344CB8AC3E}">
        <p14:creationId xmlns:p14="http://schemas.microsoft.com/office/powerpoint/2010/main" val="173881970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59" descr="detail_0"/>
          <p:cNvSpPr txBox="1">
            <a:spLocks noGrp="1"/>
          </p:cNvSpPr>
          <p:nvPr>
            <p:ph type="body" idx="1"/>
          </p:nvPr>
        </p:nvSpPr>
        <p:spPr>
          <a:xfrm>
            <a:off x="3347499" y="470122"/>
            <a:ext cx="5510253" cy="4673378"/>
          </a:xfrm>
          <a:prstGeom prst="rect">
            <a:avLst/>
          </a:prstGeom>
        </p:spPr>
        <p:txBody>
          <a:bodyPr spcFirstLastPara="1" wrap="square" lIns="0" tIns="91425" rIns="0" bIns="91425" anchor="b" anchorCtr="0">
            <a:noAutofit/>
          </a:bodyPr>
          <a:lstStyle/>
          <a:p>
            <a:pPr marL="400050" lvl="0" indent="-260350" algn="l" rtl="0">
              <a:lnSpc>
                <a:spcPct val="150000"/>
              </a:lnSpc>
              <a:spcBef>
                <a:spcPts val="0"/>
              </a:spcBef>
              <a:spcAft>
                <a:spcPts val="0"/>
              </a:spcAft>
              <a:buClr>
                <a:schemeClr val="accent4"/>
              </a:buClr>
              <a:buSzPts val="1400"/>
              <a:buChar char="●"/>
            </a:pPr>
            <a:r>
              <a:rPr lang="es" dirty="0">
                <a:solidFill>
                  <a:schemeClr val="lt1"/>
                </a:solidFill>
              </a:rPr>
              <a:t>Los sistemas de IA son el resultado de un diseño humano intencional, arraigado en metodologías estadísticas y principios de la informática.</a:t>
            </a:r>
            <a:endParaRPr dirty="0">
              <a:solidFill>
                <a:schemeClr val="lt1"/>
              </a:solidFill>
            </a:endParaRPr>
          </a:p>
          <a:p>
            <a:pPr marL="400050" lvl="0" indent="-260350" algn="l" rtl="0">
              <a:lnSpc>
                <a:spcPct val="150000"/>
              </a:lnSpc>
              <a:spcBef>
                <a:spcPts val="1000"/>
              </a:spcBef>
              <a:spcAft>
                <a:spcPts val="0"/>
              </a:spcAft>
              <a:buClr>
                <a:schemeClr val="accent4"/>
              </a:buClr>
              <a:buSzPts val="1400"/>
              <a:buChar char="●"/>
            </a:pPr>
            <a:r>
              <a:rPr lang="es" dirty="0">
                <a:solidFill>
                  <a:schemeClr val="lt1"/>
                </a:solidFill>
              </a:rPr>
              <a:t>Los avances en IA están impulsados por decisiones humanas con respecto a la disponibilidad de datos y las capacidades computacionales.</a:t>
            </a:r>
            <a:endParaRPr dirty="0">
              <a:solidFill>
                <a:schemeClr val="lt1"/>
              </a:solidFill>
            </a:endParaRPr>
          </a:p>
          <a:p>
            <a:pPr marL="400050" lvl="0" indent="-260350" algn="l" rtl="0">
              <a:lnSpc>
                <a:spcPct val="150000"/>
              </a:lnSpc>
              <a:spcBef>
                <a:spcPts val="1000"/>
              </a:spcBef>
              <a:spcAft>
                <a:spcPts val="0"/>
              </a:spcAft>
              <a:buClr>
                <a:schemeClr val="accent4"/>
              </a:buClr>
              <a:buSzPts val="1400"/>
              <a:buChar char="●"/>
            </a:pPr>
            <a:r>
              <a:rPr lang="es" dirty="0">
                <a:solidFill>
                  <a:schemeClr val="lt1"/>
                </a:solidFill>
              </a:rPr>
              <a:t>Tratar la IA como magia puede llevar a una mala comprensión de sus limitaciones y riesgos, cediendo potencialmente la responsabilidad a las empresas de tecnología.</a:t>
            </a:r>
            <a:endParaRPr dirty="0">
              <a:solidFill>
                <a:schemeClr val="lt1"/>
              </a:solidFill>
            </a:endParaRPr>
          </a:p>
          <a:p>
            <a:pPr marL="400050" lvl="0" indent="-260350" algn="l" rtl="0">
              <a:lnSpc>
                <a:spcPct val="150000"/>
              </a:lnSpc>
              <a:spcBef>
                <a:spcPts val="1000"/>
              </a:spcBef>
              <a:spcAft>
                <a:spcPts val="1000"/>
              </a:spcAft>
              <a:buClr>
                <a:schemeClr val="accent4"/>
              </a:buClr>
              <a:buSzPts val="1400"/>
              <a:buChar char="●"/>
            </a:pPr>
            <a:r>
              <a:rPr lang="es" dirty="0">
                <a:solidFill>
                  <a:schemeClr val="lt1"/>
                </a:solidFill>
              </a:rPr>
              <a:t>La participación de diversas partes interesadas es crucial para dar forma al desarrollo de la IA y garantizar que se alinee con los valores de la sociedad.</a:t>
            </a:r>
            <a:endParaRPr dirty="0">
              <a:solidFill>
                <a:schemeClr val="lt1"/>
              </a:solidFill>
            </a:endParaRPr>
          </a:p>
        </p:txBody>
      </p:sp>
      <p:sp>
        <p:nvSpPr>
          <p:cNvPr id="329" name="Google Shape;329;p59" descr="title"/>
          <p:cNvSpPr txBox="1">
            <a:spLocks noGrp="1"/>
          </p:cNvSpPr>
          <p:nvPr>
            <p:ph type="title"/>
          </p:nvPr>
        </p:nvSpPr>
        <p:spPr>
          <a:xfrm>
            <a:off x="0" y="1554387"/>
            <a:ext cx="4113300" cy="2213100"/>
          </a:xfrm>
          <a:prstGeom prst="rect">
            <a:avLst/>
          </a:prstGeom>
        </p:spPr>
        <p:txBody>
          <a:bodyPr spcFirstLastPara="1" wrap="square" lIns="0" tIns="91425" rIns="0" bIns="91425" anchor="t" anchorCtr="0">
            <a:noAutofit/>
          </a:bodyPr>
          <a:lstStyle/>
          <a:p>
            <a:pPr marL="0" lvl="0" indent="0" algn="l" rtl="0">
              <a:lnSpc>
                <a:spcPct val="100000"/>
              </a:lnSpc>
              <a:spcBef>
                <a:spcPts val="0"/>
              </a:spcBef>
              <a:spcAft>
                <a:spcPts val="0"/>
              </a:spcAft>
              <a:buSzPts val="990"/>
              <a:buNone/>
            </a:pPr>
            <a:r>
              <a:rPr lang="es" sz="2600" b="1" dirty="0">
                <a:solidFill>
                  <a:schemeClr val="accent4"/>
                </a:solidFill>
                <a:latin typeface="Bodoni Moda"/>
                <a:ea typeface="Bodoni Moda"/>
                <a:cs typeface="Bodoni Moda"/>
                <a:sym typeface="Bodoni Moda"/>
              </a:rPr>
              <a:t>1. La IA no es mágica</a:t>
            </a:r>
            <a:endParaRPr sz="2600" b="1" dirty="0">
              <a:solidFill>
                <a:schemeClr val="accent4"/>
              </a:solidFill>
              <a:latin typeface="Bodoni Moda"/>
              <a:ea typeface="Bodoni Moda"/>
              <a:cs typeface="Bodoni Moda"/>
              <a:sym typeface="Bodoni Moda"/>
            </a:endParaRPr>
          </a:p>
        </p:txBody>
      </p:sp>
      <p:sp>
        <p:nvSpPr>
          <p:cNvPr id="330" name="Google Shape;330;p59"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lt1"/>
                </a:solidFill>
                <a:latin typeface="Noto Sans"/>
                <a:ea typeface="Noto Sans"/>
                <a:cs typeface="Noto Sans"/>
                <a:sym typeface="Noto Sans"/>
              </a:rPr>
              <a:t>Fundamentos de la IA</a:t>
            </a:r>
            <a:endParaRPr sz="1000" b="1">
              <a:solidFill>
                <a:schemeClr val="lt1"/>
              </a:solidFill>
              <a:latin typeface="Noto Sans"/>
              <a:ea typeface="Noto Sans"/>
              <a:cs typeface="Noto Sans"/>
              <a:sym typeface="Noto Sans"/>
            </a:endParaRPr>
          </a:p>
        </p:txBody>
      </p:sp>
    </p:spTree>
    <p:extLst>
      <p:ext uri="{BB962C8B-B14F-4D97-AF65-F5344CB8AC3E}">
        <p14:creationId xmlns:p14="http://schemas.microsoft.com/office/powerpoint/2010/main" val="362084382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60" descr="detail_0"/>
          <p:cNvSpPr txBox="1">
            <a:spLocks noGrp="1"/>
          </p:cNvSpPr>
          <p:nvPr>
            <p:ph type="body" idx="1"/>
          </p:nvPr>
        </p:nvSpPr>
        <p:spPr>
          <a:xfrm>
            <a:off x="2742200" y="1373675"/>
            <a:ext cx="6158100" cy="3426900"/>
          </a:xfrm>
          <a:prstGeom prst="rect">
            <a:avLst/>
          </a:prstGeom>
        </p:spPr>
        <p:txBody>
          <a:bodyPr spcFirstLastPara="1" wrap="square" lIns="0" tIns="91425" rIns="0" bIns="91425" anchor="ctr" anchorCtr="0">
            <a:noAutofit/>
          </a:bodyPr>
          <a:lstStyle/>
          <a:p>
            <a:pPr marL="400050" lvl="0" indent="-247650" algn="l" rtl="0">
              <a:lnSpc>
                <a:spcPct val="150000"/>
              </a:lnSpc>
              <a:spcBef>
                <a:spcPts val="0"/>
              </a:spcBef>
              <a:spcAft>
                <a:spcPts val="0"/>
              </a:spcAft>
              <a:buClr>
                <a:schemeClr val="accent4"/>
              </a:buClr>
              <a:buSzPts val="1200"/>
              <a:buChar char="●"/>
            </a:pPr>
            <a:r>
              <a:rPr lang="es" sz="1200" dirty="0">
                <a:solidFill>
                  <a:schemeClr val="lt1"/>
                </a:solidFill>
              </a:rPr>
              <a:t>Las herramientas de IA actuales están diseñadas para aplicaciones específicas, como el reconocimiento de imágenes, el procesamiento del lenguaje o los juegos, y muestran una alta efectividad dentro de su alcance definido.</a:t>
            </a:r>
            <a:endParaRPr sz="1200" dirty="0">
              <a:solidFill>
                <a:schemeClr val="lt1"/>
              </a:solidFill>
            </a:endParaRPr>
          </a:p>
          <a:p>
            <a:pPr marL="400050" lvl="0" indent="-247650" algn="l" rtl="0">
              <a:lnSpc>
                <a:spcPct val="150000"/>
              </a:lnSpc>
              <a:spcBef>
                <a:spcPts val="1000"/>
              </a:spcBef>
              <a:spcAft>
                <a:spcPts val="0"/>
              </a:spcAft>
              <a:buClr>
                <a:schemeClr val="accent4"/>
              </a:buClr>
              <a:buSzPts val="1200"/>
              <a:buChar char="●"/>
            </a:pPr>
            <a:r>
              <a:rPr lang="es" sz="1200" dirty="0">
                <a:solidFill>
                  <a:schemeClr val="lt1"/>
                </a:solidFill>
              </a:rPr>
              <a:t>A diferencia de la IA ficticia como HAL 9000, la IA actual carece de inteligencia general y opera eficazmente sólo en contextos limitados, lo que la hace adecuada para tareas particulares pero no adaptable a usos más amplios.</a:t>
            </a:r>
            <a:endParaRPr sz="1200" dirty="0">
              <a:solidFill>
                <a:schemeClr val="lt1"/>
              </a:solidFill>
            </a:endParaRPr>
          </a:p>
          <a:p>
            <a:pPr marL="400050" lvl="0" indent="-247650" algn="l" rtl="0">
              <a:lnSpc>
                <a:spcPct val="150000"/>
              </a:lnSpc>
              <a:spcBef>
                <a:spcPts val="1000"/>
              </a:spcBef>
              <a:spcAft>
                <a:spcPts val="0"/>
              </a:spcAft>
              <a:buClr>
                <a:schemeClr val="accent4"/>
              </a:buClr>
              <a:buSzPts val="1200"/>
              <a:buChar char="●"/>
            </a:pPr>
            <a:r>
              <a:rPr lang="es" sz="1200" dirty="0">
                <a:solidFill>
                  <a:schemeClr val="lt1"/>
                </a:solidFill>
              </a:rPr>
              <a:t>Ejemplos de IA limitada incluyen herramientas de diagnóstico en atención médica que analizan imágenes médicas o algoritmos predictivos utilizados en finanzas para evaluar el riesgo crediticio.</a:t>
            </a:r>
            <a:endParaRPr sz="1200" dirty="0">
              <a:solidFill>
                <a:schemeClr val="lt1"/>
              </a:solidFill>
            </a:endParaRPr>
          </a:p>
          <a:p>
            <a:pPr marL="400050" lvl="0" indent="-247650" algn="l" rtl="0">
              <a:lnSpc>
                <a:spcPct val="150000"/>
              </a:lnSpc>
              <a:spcBef>
                <a:spcPts val="1000"/>
              </a:spcBef>
              <a:spcAft>
                <a:spcPts val="1000"/>
              </a:spcAft>
              <a:buClr>
                <a:schemeClr val="accent4"/>
              </a:buClr>
              <a:buSzPts val="1200"/>
              <a:buChar char="●"/>
            </a:pPr>
            <a:r>
              <a:rPr lang="es" sz="1200" dirty="0">
                <a:solidFill>
                  <a:schemeClr val="lt1"/>
                </a:solidFill>
              </a:rPr>
              <a:t>El despliegue de estas herramientas requiere una cuidadosa consideración; el contexto en el que se aplican debe estar alineado con sus capacidades para garantizar un uso eficaz y responsable.</a:t>
            </a:r>
            <a:endParaRPr sz="1200" dirty="0">
              <a:solidFill>
                <a:schemeClr val="lt1"/>
              </a:solidFill>
            </a:endParaRPr>
          </a:p>
        </p:txBody>
      </p:sp>
      <p:sp>
        <p:nvSpPr>
          <p:cNvPr id="342" name="Google Shape;342;p60" descr="title"/>
          <p:cNvSpPr txBox="1">
            <a:spLocks noGrp="1"/>
          </p:cNvSpPr>
          <p:nvPr>
            <p:ph type="title"/>
          </p:nvPr>
        </p:nvSpPr>
        <p:spPr>
          <a:xfrm>
            <a:off x="1207341" y="657614"/>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None/>
            </a:pPr>
            <a:r>
              <a:rPr lang="es" sz="2400" b="1" dirty="0">
                <a:latin typeface="Bodoni Moda"/>
                <a:ea typeface="Bodoni Moda"/>
                <a:cs typeface="Bodoni Moda"/>
                <a:sym typeface="Bodoni Moda"/>
              </a:rPr>
              <a:t>2. Herramientas de IA eficaces pero limitadas</a:t>
            </a:r>
            <a:endParaRPr sz="2400" b="1" dirty="0">
              <a:latin typeface="Bodoni Moda"/>
              <a:ea typeface="Bodoni Moda"/>
              <a:cs typeface="Bodoni Moda"/>
              <a:sym typeface="Bodoni Moda"/>
            </a:endParaRPr>
          </a:p>
        </p:txBody>
      </p:sp>
      <p:sp>
        <p:nvSpPr>
          <p:cNvPr id="343" name="Google Shape;343;p60"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Herramientas de IA</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909478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61" descr="detail_0"/>
          <p:cNvSpPr txBox="1">
            <a:spLocks noGrp="1"/>
          </p:cNvSpPr>
          <p:nvPr>
            <p:ph type="body" idx="1"/>
          </p:nvPr>
        </p:nvSpPr>
        <p:spPr>
          <a:xfrm>
            <a:off x="1606163" y="1373675"/>
            <a:ext cx="7294137" cy="3426900"/>
          </a:xfrm>
          <a:prstGeom prst="rect">
            <a:avLst/>
          </a:prstGeom>
        </p:spPr>
        <p:txBody>
          <a:bodyPr spcFirstLastPara="1" wrap="square" lIns="0" tIns="91425" rIns="0" bIns="91425" anchor="ctr" anchorCtr="0">
            <a:noAutofit/>
          </a:bodyPr>
          <a:lstStyle/>
          <a:p>
            <a:pPr marL="400050" lvl="0" indent="-260350" algn="l" rtl="0">
              <a:lnSpc>
                <a:spcPct val="150000"/>
              </a:lnSpc>
              <a:spcBef>
                <a:spcPts val="0"/>
              </a:spcBef>
              <a:spcAft>
                <a:spcPts val="0"/>
              </a:spcAft>
              <a:buClr>
                <a:schemeClr val="accent4"/>
              </a:buClr>
              <a:buSzPts val="1400"/>
              <a:buChar char="●"/>
            </a:pPr>
            <a:r>
              <a:rPr lang="es" dirty="0">
                <a:solidFill>
                  <a:schemeClr val="lt1"/>
                </a:solidFill>
              </a:rPr>
              <a:t>La tecnología de IA está experimentando un crecimiento exponencial, con avances en algoritmos y potencia computacional que conducen a mejoras significativas en el rendimiento y la aplicabilidad en varios sectores.</a:t>
            </a:r>
            <a:endParaRPr dirty="0">
              <a:solidFill>
                <a:schemeClr val="lt1"/>
              </a:solidFill>
            </a:endParaRPr>
          </a:p>
          <a:p>
            <a:pPr marL="400050" lvl="0" indent="-260350" algn="l" rtl="0">
              <a:lnSpc>
                <a:spcPct val="150000"/>
              </a:lnSpc>
              <a:spcBef>
                <a:spcPts val="1000"/>
              </a:spcBef>
              <a:spcAft>
                <a:spcPts val="0"/>
              </a:spcAft>
              <a:buClr>
                <a:schemeClr val="accent4"/>
              </a:buClr>
              <a:buSzPts val="1400"/>
              <a:buChar char="●"/>
            </a:pPr>
            <a:r>
              <a:rPr lang="es" dirty="0">
                <a:solidFill>
                  <a:schemeClr val="lt1"/>
                </a:solidFill>
              </a:rPr>
              <a:t>Este rápido desarrollo presenta tanto oportunidades como riesgos; Sin una participación proactiva de los expertos legales, los formuladores de políticas y el poder judicial, aumenta el potencial de uso indebido y despliegue no regulado de herramientas de IA.</a:t>
            </a:r>
            <a:endParaRPr dirty="0">
              <a:solidFill>
                <a:schemeClr val="lt1"/>
              </a:solidFill>
            </a:endParaRPr>
          </a:p>
          <a:p>
            <a:pPr marL="400050" lvl="0" indent="-260350" algn="l" rtl="0">
              <a:lnSpc>
                <a:spcPct val="150000"/>
              </a:lnSpc>
              <a:spcBef>
                <a:spcPts val="1000"/>
              </a:spcBef>
              <a:spcAft>
                <a:spcPts val="1000"/>
              </a:spcAft>
              <a:buClr>
                <a:schemeClr val="accent4"/>
              </a:buClr>
              <a:buSzPts val="1400"/>
              <a:buChar char="●"/>
            </a:pPr>
            <a:r>
              <a:rPr lang="es" dirty="0">
                <a:solidFill>
                  <a:schemeClr val="lt1"/>
                </a:solidFill>
              </a:rPr>
              <a:t>Las partes interesadas deben colaborar para establecer directrices y marcos que garanticen que las tecnologías de IA se alineen con los valores sociales y los estándares legales, protegiendo derechos fundamentales como la equidad y el debido proceso.</a:t>
            </a:r>
            <a:endParaRPr dirty="0">
              <a:solidFill>
                <a:schemeClr val="lt1"/>
              </a:solidFill>
            </a:endParaRPr>
          </a:p>
        </p:txBody>
      </p:sp>
      <p:sp>
        <p:nvSpPr>
          <p:cNvPr id="355" name="Google Shape;355;p61" descr="title"/>
          <p:cNvSpPr txBox="1">
            <a:spLocks noGrp="1"/>
          </p:cNvSpPr>
          <p:nvPr>
            <p:ph type="title"/>
          </p:nvPr>
        </p:nvSpPr>
        <p:spPr>
          <a:xfrm>
            <a:off x="1008558" y="541618"/>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None/>
            </a:pPr>
            <a:r>
              <a:rPr lang="es" sz="2400" b="1" dirty="0">
                <a:latin typeface="Bodoni Moda"/>
                <a:ea typeface="Bodoni Moda"/>
                <a:cs typeface="Bodoni Moda"/>
                <a:sym typeface="Bodoni Moda"/>
              </a:rPr>
              <a:t>3. Ganancias rápidas y necesidad de compromiso</a:t>
            </a:r>
            <a:endParaRPr sz="2400" b="1" dirty="0">
              <a:latin typeface="Bodoni Moda"/>
              <a:ea typeface="Bodoni Moda"/>
              <a:cs typeface="Bodoni Moda"/>
              <a:sym typeface="Bodoni Moda"/>
            </a:endParaRPr>
          </a:p>
        </p:txBody>
      </p:sp>
      <p:sp>
        <p:nvSpPr>
          <p:cNvPr id="356" name="Google Shape;356;p61"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Desarrollo de IA</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71414834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83000">
              <a:schemeClr val="accent6"/>
            </a:gs>
            <a:gs pos="100000">
              <a:schemeClr val="accent1">
                <a:lumMod val="30000"/>
                <a:lumOff val="70000"/>
              </a:schemeClr>
            </a:gs>
          </a:gsLst>
          <a:lin ang="5400000" scaled="1"/>
        </a:gradFill>
        <a:effectLst/>
      </p:bgPr>
    </p:bg>
    <p:spTree>
      <p:nvGrpSpPr>
        <p:cNvPr id="1" name="Shape 366"/>
        <p:cNvGrpSpPr/>
        <p:nvPr/>
      </p:nvGrpSpPr>
      <p:grpSpPr>
        <a:xfrm>
          <a:off x="0" y="0"/>
          <a:ext cx="0" cy="0"/>
          <a:chOff x="0" y="0"/>
          <a:chExt cx="0" cy="0"/>
        </a:xfrm>
      </p:grpSpPr>
      <p:sp>
        <p:nvSpPr>
          <p:cNvPr id="367" name="Google Shape;367;p62" descr="detail_0"/>
          <p:cNvSpPr txBox="1">
            <a:spLocks noGrp="1"/>
          </p:cNvSpPr>
          <p:nvPr>
            <p:ph type="body" idx="1"/>
          </p:nvPr>
        </p:nvSpPr>
        <p:spPr>
          <a:xfrm>
            <a:off x="600891" y="1373675"/>
            <a:ext cx="8299409" cy="3363788"/>
          </a:xfrm>
          <a:prstGeom prst="rect">
            <a:avLst/>
          </a:prstGeom>
          <a:solidFill>
            <a:schemeClr val="dk1"/>
          </a:solidFill>
        </p:spPr>
        <p:txBody>
          <a:bodyPr spcFirstLastPara="1" wrap="square" lIns="0" tIns="91425" rIns="0" bIns="91425" anchor="ctr" anchorCtr="0">
            <a:noAutofit/>
          </a:bodyPr>
          <a:lstStyle/>
          <a:p>
            <a:pPr marL="400050" lvl="0" indent="-234950" algn="l" rtl="0">
              <a:lnSpc>
                <a:spcPct val="150000"/>
              </a:lnSpc>
              <a:spcBef>
                <a:spcPts val="0"/>
              </a:spcBef>
              <a:spcAft>
                <a:spcPts val="0"/>
              </a:spcAft>
              <a:buClr>
                <a:schemeClr val="lt2"/>
              </a:buClr>
              <a:buSzPts val="1000"/>
              <a:buChar char="●"/>
            </a:pPr>
            <a:r>
              <a:rPr lang="es" sz="1000" dirty="0">
                <a:solidFill>
                  <a:schemeClr val="bg2">
                    <a:lumMod val="50000"/>
                  </a:schemeClr>
                </a:solidFill>
              </a:rPr>
              <a:t>Los sistemas de IA de aprendizaje profundo se caracterizan por su arquitectura compleja, que a menudo incluye múltiples capas de nodos interconectados que procesan datos de forma no lineal. Esta complejidad puede dificultar que incluso los desarrolladores comprendan completamente cómo se toman las decisiones.</a:t>
            </a:r>
            <a:endParaRPr sz="1000" dirty="0">
              <a:solidFill>
                <a:schemeClr val="bg2">
                  <a:lumMod val="50000"/>
                </a:schemeClr>
              </a:solidFill>
            </a:endParaRPr>
          </a:p>
          <a:p>
            <a:pPr marL="400050" lvl="0" indent="-234950" algn="l" rtl="0">
              <a:lnSpc>
                <a:spcPct val="150000"/>
              </a:lnSpc>
              <a:spcBef>
                <a:spcPts val="1000"/>
              </a:spcBef>
              <a:spcAft>
                <a:spcPts val="0"/>
              </a:spcAft>
              <a:buClr>
                <a:schemeClr val="lt2"/>
              </a:buClr>
              <a:buSzPts val="1000"/>
              <a:buChar char="●"/>
            </a:pPr>
            <a:r>
              <a:rPr lang="es" sz="1000" dirty="0">
                <a:solidFill>
                  <a:schemeClr val="bg2">
                    <a:lumMod val="50000"/>
                  </a:schemeClr>
                </a:solidFill>
              </a:rPr>
              <a:t>La opacidad de estos sistemas surge porque aprenden de grandes cantidades de datos, ajustando sus parámetros internos a través de procesos que no son fácilmente interpretables. Esto puede generar una falta de transparencia en la forma en que los insumos se traducen en productos, lo que genera preocupaciones sobre la rendición de cuentas.</a:t>
            </a:r>
            <a:endParaRPr sz="1000" dirty="0">
              <a:solidFill>
                <a:schemeClr val="bg2">
                  <a:lumMod val="50000"/>
                </a:schemeClr>
              </a:solidFill>
            </a:endParaRPr>
          </a:p>
          <a:p>
            <a:pPr marL="400050" lvl="0" indent="-234950" algn="l" rtl="0">
              <a:lnSpc>
                <a:spcPct val="150000"/>
              </a:lnSpc>
              <a:spcBef>
                <a:spcPts val="1000"/>
              </a:spcBef>
              <a:spcAft>
                <a:spcPts val="0"/>
              </a:spcAft>
              <a:buClr>
                <a:schemeClr val="lt2"/>
              </a:buClr>
              <a:buSzPts val="1000"/>
              <a:buChar char="●"/>
            </a:pPr>
            <a:r>
              <a:rPr lang="es" sz="1000" dirty="0">
                <a:solidFill>
                  <a:schemeClr val="bg2">
                    <a:lumMod val="50000"/>
                  </a:schemeClr>
                </a:solidFill>
              </a:rPr>
              <a:t>En contextos judiciales, la incapacidad de explicar los procesos de toma de decisiones de la IA puede socavar la confianza. A las partes interesadas les puede resultar difícil aceptar los resultados generados por la IA si no pueden comprender el fundamento detrás de ellos, lo cual es esencial para garantizar la equidad y la justicia.</a:t>
            </a:r>
            <a:endParaRPr sz="1000" dirty="0">
              <a:solidFill>
                <a:schemeClr val="bg2">
                  <a:lumMod val="50000"/>
                </a:schemeClr>
              </a:solidFill>
            </a:endParaRPr>
          </a:p>
          <a:p>
            <a:pPr marL="400050" lvl="0" indent="-234950" algn="l" rtl="0">
              <a:lnSpc>
                <a:spcPct val="150000"/>
              </a:lnSpc>
              <a:spcBef>
                <a:spcPts val="1000"/>
              </a:spcBef>
              <a:spcAft>
                <a:spcPts val="1000"/>
              </a:spcAft>
              <a:buClr>
                <a:schemeClr val="lt2"/>
              </a:buClr>
              <a:buSzPts val="1000"/>
              <a:buChar char="●"/>
            </a:pPr>
            <a:r>
              <a:rPr lang="es" sz="1000" dirty="0">
                <a:solidFill>
                  <a:schemeClr val="bg2">
                    <a:lumMod val="50000"/>
                  </a:schemeClr>
                </a:solidFill>
              </a:rPr>
              <a:t>Además, los sesgos inherentes a los datos de entrenamiento pueden propagarse a través de algoritmos de aprendizaje profundo. Si los datos reflejan desigualdades históricas, la IA puede amplificar inadvertidamente estos sesgos, lo que hace que sea crucial examinar tanto los datos de entrada como los resultados del modelo.</a:t>
            </a:r>
            <a:endParaRPr sz="1000" dirty="0">
              <a:solidFill>
                <a:schemeClr val="bg2">
                  <a:lumMod val="50000"/>
                </a:schemeClr>
              </a:solidFill>
            </a:endParaRPr>
          </a:p>
        </p:txBody>
      </p:sp>
      <p:sp>
        <p:nvSpPr>
          <p:cNvPr id="368" name="Google Shape;368;p62" descr="title"/>
          <p:cNvSpPr txBox="1">
            <a:spLocks noGrp="1"/>
          </p:cNvSpPr>
          <p:nvPr>
            <p:ph type="title"/>
          </p:nvPr>
        </p:nvSpPr>
        <p:spPr>
          <a:xfrm>
            <a:off x="1010451" y="825861"/>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400" b="1" dirty="0">
                <a:solidFill>
                  <a:schemeClr val="bg2">
                    <a:lumMod val="50000"/>
                  </a:schemeClr>
                </a:solidFill>
                <a:latin typeface="Bodoni Moda"/>
                <a:ea typeface="Bodoni Moda"/>
                <a:cs typeface="Bodoni Moda"/>
                <a:sym typeface="Bodoni Moda"/>
              </a:rPr>
              <a:t>4. La opacidad de la IA de aprendizaje profundo</a:t>
            </a:r>
            <a:endParaRPr sz="2400" b="1" dirty="0">
              <a:solidFill>
                <a:schemeClr val="bg2">
                  <a:lumMod val="50000"/>
                </a:schemeClr>
              </a:solidFill>
              <a:latin typeface="Bodoni Moda"/>
              <a:ea typeface="Bodoni Moda"/>
              <a:cs typeface="Bodoni Moda"/>
              <a:sym typeface="Bodoni Moda"/>
            </a:endParaRPr>
          </a:p>
        </p:txBody>
      </p:sp>
      <p:sp>
        <p:nvSpPr>
          <p:cNvPr id="369" name="Google Shape;369;p62"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Complejidad de la IA</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395750416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63" descr="header_0"/>
          <p:cNvSpPr txBox="1">
            <a:spLocks noGrp="1"/>
          </p:cNvSpPr>
          <p:nvPr>
            <p:ph type="subTitle" idx="4294967295"/>
          </p:nvPr>
        </p:nvSpPr>
        <p:spPr>
          <a:xfrm>
            <a:off x="348600" y="1299750"/>
            <a:ext cx="3779700" cy="6990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1"/>
                </a:solidFill>
                <a:latin typeface="Noto Sans"/>
                <a:ea typeface="Noto Sans"/>
                <a:cs typeface="Noto Sans"/>
                <a:sym typeface="Noto Sans"/>
              </a:rPr>
              <a:t>Generación de información para fundamentar decisiones</a:t>
            </a:r>
            <a:endParaRPr sz="1200" b="1">
              <a:solidFill>
                <a:schemeClr val="accent1"/>
              </a:solidFill>
              <a:latin typeface="Noto Sans"/>
              <a:ea typeface="Noto Sans"/>
              <a:cs typeface="Noto Sans"/>
              <a:sym typeface="Noto Sans"/>
            </a:endParaRPr>
          </a:p>
        </p:txBody>
      </p:sp>
      <p:sp>
        <p:nvSpPr>
          <p:cNvPr id="381" name="Google Shape;381;p63" descr="header_1"/>
          <p:cNvSpPr txBox="1">
            <a:spLocks noGrp="1"/>
          </p:cNvSpPr>
          <p:nvPr>
            <p:ph type="subTitle" idx="4294967295"/>
          </p:nvPr>
        </p:nvSpPr>
        <p:spPr>
          <a:xfrm>
            <a:off x="4569498" y="1299750"/>
            <a:ext cx="3779700" cy="6990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1"/>
                </a:solidFill>
                <a:latin typeface="Noto Sans"/>
                <a:ea typeface="Noto Sans"/>
                <a:cs typeface="Noto Sans"/>
                <a:sym typeface="Noto Sans"/>
              </a:rPr>
              <a:t>Creando medios sintéticos</a:t>
            </a:r>
            <a:endParaRPr sz="1200" b="1">
              <a:solidFill>
                <a:schemeClr val="accent1"/>
              </a:solidFill>
              <a:latin typeface="Noto Sans"/>
              <a:ea typeface="Noto Sans"/>
              <a:cs typeface="Noto Sans"/>
              <a:sym typeface="Noto Sans"/>
            </a:endParaRPr>
          </a:p>
        </p:txBody>
      </p:sp>
      <p:sp>
        <p:nvSpPr>
          <p:cNvPr id="382" name="Google Shape;382;p63" descr="detail_0"/>
          <p:cNvSpPr txBox="1">
            <a:spLocks noGrp="1"/>
          </p:cNvSpPr>
          <p:nvPr>
            <p:ph type="body" idx="1"/>
          </p:nvPr>
        </p:nvSpPr>
        <p:spPr>
          <a:xfrm>
            <a:off x="348597" y="2281725"/>
            <a:ext cx="3779700" cy="2482800"/>
          </a:xfrm>
          <a:prstGeom prst="rect">
            <a:avLst/>
          </a:prstGeom>
        </p:spPr>
        <p:txBody>
          <a:bodyPr spcFirstLastPara="1" wrap="square" lIns="0" tIns="91425" rIns="0" bIns="91425" anchor="t" anchorCtr="0">
            <a:noAutofit/>
          </a:bodyPr>
          <a:lstStyle/>
          <a:p>
            <a:pPr marL="342900" lvl="0" indent="-219075" algn="l" rtl="0">
              <a:spcBef>
                <a:spcPts val="0"/>
              </a:spcBef>
              <a:spcAft>
                <a:spcPts val="0"/>
              </a:spcAft>
              <a:buClr>
                <a:schemeClr val="lt1"/>
              </a:buClr>
              <a:buSzPts val="1200"/>
              <a:buChar char="●"/>
            </a:pPr>
            <a:r>
              <a:rPr lang="es" sz="1200">
                <a:solidFill>
                  <a:schemeClr val="lt1"/>
                </a:solidFill>
              </a:rPr>
              <a:t>Las herramientas de inteligencia artificial analizan vastos conjuntos de datos para proporcionar información para la toma de decisiones.</a:t>
            </a:r>
            <a:endParaRPr sz="1200">
              <a:solidFill>
                <a:schemeClr val="lt1"/>
              </a:solidFill>
            </a:endParaRPr>
          </a:p>
          <a:p>
            <a:pPr marL="342900" lvl="0" indent="-219075" algn="l" rtl="0">
              <a:spcBef>
                <a:spcPts val="1000"/>
              </a:spcBef>
              <a:spcAft>
                <a:spcPts val="0"/>
              </a:spcAft>
              <a:buClr>
                <a:schemeClr val="lt1"/>
              </a:buClr>
              <a:buSzPts val="1200"/>
              <a:buChar char="●"/>
            </a:pPr>
            <a:r>
              <a:rPr lang="es" sz="1200">
                <a:solidFill>
                  <a:schemeClr val="lt1"/>
                </a:solidFill>
              </a:rPr>
              <a:t>Generan clasificaciones, probabilidades o recomendaciones basadas en entradas de datos.</a:t>
            </a:r>
            <a:endParaRPr sz="1200">
              <a:solidFill>
                <a:schemeClr val="lt1"/>
              </a:solidFill>
            </a:endParaRPr>
          </a:p>
          <a:p>
            <a:pPr marL="342900" lvl="0" indent="-219075" algn="l" rtl="0">
              <a:spcBef>
                <a:spcPts val="1000"/>
              </a:spcBef>
              <a:spcAft>
                <a:spcPts val="1000"/>
              </a:spcAft>
              <a:buClr>
                <a:schemeClr val="lt1"/>
              </a:buClr>
              <a:buSzPts val="1200"/>
              <a:buChar char="●"/>
            </a:pPr>
            <a:r>
              <a:rPr lang="es" sz="1200">
                <a:solidFill>
                  <a:schemeClr val="lt1"/>
                </a:solidFill>
              </a:rPr>
              <a:t>Los ejemplos incluyen algoritmos de evaluación de riesgos en justicia penal y predicciones de diagnósticos médicos.</a:t>
            </a:r>
            <a:endParaRPr sz="1200">
              <a:solidFill>
                <a:schemeClr val="lt1"/>
              </a:solidFill>
            </a:endParaRPr>
          </a:p>
        </p:txBody>
      </p:sp>
      <p:sp>
        <p:nvSpPr>
          <p:cNvPr id="383" name="Google Shape;383;p63" descr="detail_1"/>
          <p:cNvSpPr txBox="1">
            <a:spLocks noGrp="1"/>
          </p:cNvSpPr>
          <p:nvPr>
            <p:ph type="body" idx="1"/>
          </p:nvPr>
        </p:nvSpPr>
        <p:spPr>
          <a:xfrm>
            <a:off x="4569492" y="2281725"/>
            <a:ext cx="3779700" cy="2482800"/>
          </a:xfrm>
          <a:prstGeom prst="rect">
            <a:avLst/>
          </a:prstGeom>
        </p:spPr>
        <p:txBody>
          <a:bodyPr spcFirstLastPara="1" wrap="square" lIns="0" tIns="91425" rIns="0" bIns="91425" anchor="t" anchorCtr="0">
            <a:noAutofit/>
          </a:bodyPr>
          <a:lstStyle/>
          <a:p>
            <a:pPr marL="342900" lvl="0" indent="-219075" algn="l" rtl="0">
              <a:spcBef>
                <a:spcPts val="0"/>
              </a:spcBef>
              <a:spcAft>
                <a:spcPts val="0"/>
              </a:spcAft>
              <a:buClr>
                <a:schemeClr val="lt1"/>
              </a:buClr>
              <a:buSzPts val="1200"/>
              <a:buChar char="●"/>
            </a:pPr>
            <a:r>
              <a:rPr lang="es" sz="1200">
                <a:solidFill>
                  <a:schemeClr val="lt1"/>
                </a:solidFill>
              </a:rPr>
              <a:t>La IA generativa produce contenido digital falso, como imágenes y vídeos.</a:t>
            </a:r>
            <a:endParaRPr sz="1200">
              <a:solidFill>
                <a:schemeClr val="lt1"/>
              </a:solidFill>
            </a:endParaRPr>
          </a:p>
          <a:p>
            <a:pPr marL="342900" lvl="0" indent="-219075" algn="l" rtl="0">
              <a:spcBef>
                <a:spcPts val="1000"/>
              </a:spcBef>
              <a:spcAft>
                <a:spcPts val="0"/>
              </a:spcAft>
              <a:buClr>
                <a:schemeClr val="lt1"/>
              </a:buClr>
              <a:buSzPts val="1200"/>
              <a:buChar char="●"/>
            </a:pPr>
            <a:r>
              <a:rPr lang="es" sz="1200">
                <a:solidFill>
                  <a:schemeClr val="lt1"/>
                </a:solidFill>
              </a:rPr>
              <a:t>Esta tecnología puede crear medios hiperrealistas que pueden engañar a los espectadores.</a:t>
            </a:r>
            <a:endParaRPr sz="1200">
              <a:solidFill>
                <a:schemeClr val="lt1"/>
              </a:solidFill>
            </a:endParaRPr>
          </a:p>
          <a:p>
            <a:pPr marL="342900" lvl="0" indent="-219075" algn="l" rtl="0">
              <a:spcBef>
                <a:spcPts val="1000"/>
              </a:spcBef>
              <a:spcAft>
                <a:spcPts val="1000"/>
              </a:spcAft>
              <a:buClr>
                <a:schemeClr val="lt1"/>
              </a:buClr>
              <a:buSzPts val="1200"/>
              <a:buChar char="●"/>
            </a:pPr>
            <a:r>
              <a:rPr lang="es" sz="1200">
                <a:solidFill>
                  <a:schemeClr val="lt1"/>
                </a:solidFill>
              </a:rPr>
              <a:t>Surgen desafíos judiciales al determinar la autenticidad y confiabilidad de dichos medios en los tribunales.</a:t>
            </a:r>
            <a:endParaRPr sz="1200">
              <a:solidFill>
                <a:schemeClr val="lt1"/>
              </a:solidFill>
            </a:endParaRPr>
          </a:p>
        </p:txBody>
      </p:sp>
      <p:sp>
        <p:nvSpPr>
          <p:cNvPr id="384" name="Google Shape;384;p63" descr="title"/>
          <p:cNvSpPr txBox="1">
            <a:spLocks noGrp="1"/>
          </p:cNvSpPr>
          <p:nvPr>
            <p:ph type="title"/>
          </p:nvPr>
        </p:nvSpPr>
        <p:spPr>
          <a:xfrm>
            <a:off x="1195950" y="870674"/>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400" b="1">
                <a:latin typeface="Bodoni Moda"/>
                <a:ea typeface="Bodoni Moda"/>
                <a:cs typeface="Bodoni Moda"/>
                <a:sym typeface="Bodoni Moda"/>
              </a:rPr>
              <a:t>5. Generación de información y medios mediante IA</a:t>
            </a:r>
            <a:endParaRPr sz="2400" b="1">
              <a:solidFill>
                <a:schemeClr val="lt1"/>
              </a:solidFill>
              <a:latin typeface="Bodoni Moda"/>
              <a:ea typeface="Bodoni Moda"/>
              <a:cs typeface="Bodoni Moda"/>
              <a:sym typeface="Bodoni Moda"/>
            </a:endParaRPr>
          </a:p>
        </p:txBody>
      </p:sp>
      <p:cxnSp>
        <p:nvCxnSpPr>
          <p:cNvPr id="385" name="Google Shape;385;p63"/>
          <p:cNvCxnSpPr/>
          <p:nvPr/>
        </p:nvCxnSpPr>
        <p:spPr>
          <a:xfrm>
            <a:off x="348600" y="2056125"/>
            <a:ext cx="1694700" cy="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63"/>
          <p:cNvCxnSpPr/>
          <p:nvPr/>
        </p:nvCxnSpPr>
        <p:spPr>
          <a:xfrm>
            <a:off x="4569500" y="2056125"/>
            <a:ext cx="1694700" cy="0"/>
          </a:xfrm>
          <a:prstGeom prst="straightConnector1">
            <a:avLst/>
          </a:prstGeom>
          <a:noFill/>
          <a:ln w="9525" cap="flat" cmpd="sng">
            <a:solidFill>
              <a:schemeClr val="dk2"/>
            </a:solidFill>
            <a:prstDash val="solid"/>
            <a:round/>
            <a:headEnd type="none" w="med" len="med"/>
            <a:tailEnd type="none" w="med" len="med"/>
          </a:ln>
        </p:spPr>
      </p:cxnSp>
      <p:sp>
        <p:nvSpPr>
          <p:cNvPr id="387" name="Google Shape;387;p63"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Funciones de IA</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386046441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64" descr="header_0"/>
          <p:cNvSpPr txBox="1">
            <a:spLocks noGrp="1"/>
          </p:cNvSpPr>
          <p:nvPr>
            <p:ph type="subTitle" idx="4294967295"/>
          </p:nvPr>
        </p:nvSpPr>
        <p:spPr>
          <a:xfrm>
            <a:off x="348600" y="1299750"/>
            <a:ext cx="3779700" cy="5361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4"/>
                </a:solidFill>
              </a:rPr>
              <a:t>Beneficios del uso adecuado de la IA</a:t>
            </a:r>
            <a:endParaRPr sz="1200" b="1">
              <a:solidFill>
                <a:schemeClr val="accent4"/>
              </a:solidFill>
            </a:endParaRPr>
          </a:p>
        </p:txBody>
      </p:sp>
      <p:sp>
        <p:nvSpPr>
          <p:cNvPr id="399" name="Google Shape;399;p64" descr="header_1"/>
          <p:cNvSpPr txBox="1">
            <a:spLocks noGrp="1"/>
          </p:cNvSpPr>
          <p:nvPr>
            <p:ph type="subTitle" idx="4294967295"/>
          </p:nvPr>
        </p:nvSpPr>
        <p:spPr>
          <a:xfrm>
            <a:off x="4569498" y="1299750"/>
            <a:ext cx="3779700" cy="5361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1"/>
                </a:solidFill>
              </a:rPr>
              <a:t>Riesgos del uso inadecuado de la IA</a:t>
            </a:r>
            <a:endParaRPr sz="1200" b="1">
              <a:solidFill>
                <a:schemeClr val="accent1"/>
              </a:solidFill>
            </a:endParaRPr>
          </a:p>
        </p:txBody>
      </p:sp>
      <p:sp>
        <p:nvSpPr>
          <p:cNvPr id="400" name="Google Shape;400;p64" descr="detail_0"/>
          <p:cNvSpPr txBox="1">
            <a:spLocks noGrp="1"/>
          </p:cNvSpPr>
          <p:nvPr>
            <p:ph type="body" idx="1"/>
          </p:nvPr>
        </p:nvSpPr>
        <p:spPr>
          <a:xfrm>
            <a:off x="348600" y="1921075"/>
            <a:ext cx="3779700" cy="2843400"/>
          </a:xfrm>
          <a:prstGeom prst="rect">
            <a:avLst/>
          </a:prstGeom>
        </p:spPr>
        <p:txBody>
          <a:bodyPr spcFirstLastPara="1" wrap="square" lIns="0" tIns="91425" rIns="0" bIns="91425" anchor="t" anchorCtr="0">
            <a:noAutofit/>
          </a:bodyPr>
          <a:lstStyle/>
          <a:p>
            <a:pPr marL="342900" lvl="0" indent="-212725" algn="l" rtl="0">
              <a:spcBef>
                <a:spcPts val="0"/>
              </a:spcBef>
              <a:spcAft>
                <a:spcPts val="0"/>
              </a:spcAft>
              <a:buClr>
                <a:schemeClr val="accent4"/>
              </a:buClr>
              <a:buSzPts val="1100"/>
              <a:buChar char="●"/>
            </a:pPr>
            <a:r>
              <a:rPr lang="es" sz="1100">
                <a:solidFill>
                  <a:schemeClr val="accent4"/>
                </a:solidFill>
              </a:rPr>
              <a:t>Las herramientas de inteligencia artificial pueden mejorar la eficiencia de los procesos judiciales, permitiendo resoluciones de casos más rápidas y reducción del atraso en los tribunales.</a:t>
            </a:r>
            <a:endParaRPr sz="1100">
              <a:solidFill>
                <a:schemeClr val="accent4"/>
              </a:solidFill>
            </a:endParaRPr>
          </a:p>
          <a:p>
            <a:pPr marL="342900" lvl="0" indent="-212725" algn="l" rtl="0">
              <a:spcBef>
                <a:spcPts val="1000"/>
              </a:spcBef>
              <a:spcAft>
                <a:spcPts val="0"/>
              </a:spcAft>
              <a:buClr>
                <a:schemeClr val="accent4"/>
              </a:buClr>
              <a:buSzPts val="1100"/>
              <a:buChar char="●"/>
            </a:pPr>
            <a:r>
              <a:rPr lang="es" sz="1100">
                <a:solidFill>
                  <a:schemeClr val="accent4"/>
                </a:solidFill>
              </a:rPr>
              <a:t>Cuando se diseña adecuadamente, la IA puede ayudar a tomar decisiones basadas en evidencia, mejorando así la calidad general y la coherencia de los juicios.</a:t>
            </a:r>
            <a:endParaRPr sz="1100">
              <a:solidFill>
                <a:schemeClr val="accent4"/>
              </a:solidFill>
            </a:endParaRPr>
          </a:p>
          <a:p>
            <a:pPr marL="342900" lvl="0" indent="-212725" algn="l" rtl="0">
              <a:spcBef>
                <a:spcPts val="1000"/>
              </a:spcBef>
              <a:spcAft>
                <a:spcPts val="1000"/>
              </a:spcAft>
              <a:buClr>
                <a:schemeClr val="accent4"/>
              </a:buClr>
              <a:buSzPts val="1100"/>
              <a:buChar char="●"/>
            </a:pPr>
            <a:r>
              <a:rPr lang="es" sz="1100">
                <a:solidFill>
                  <a:schemeClr val="accent4"/>
                </a:solidFill>
              </a:rPr>
              <a:t>La IA puede ayudar a los jueces a identificar y mitigar los prejuicios humanos proporcionando información objetiva basada en datos durante las decisiones de sentencia y libertad bajo fianza.</a:t>
            </a:r>
            <a:endParaRPr sz="1100">
              <a:solidFill>
                <a:schemeClr val="accent4"/>
              </a:solidFill>
            </a:endParaRPr>
          </a:p>
        </p:txBody>
      </p:sp>
      <p:sp>
        <p:nvSpPr>
          <p:cNvPr id="401" name="Google Shape;401;p64" descr="detail_1"/>
          <p:cNvSpPr txBox="1">
            <a:spLocks noGrp="1"/>
          </p:cNvSpPr>
          <p:nvPr>
            <p:ph type="body" idx="1"/>
          </p:nvPr>
        </p:nvSpPr>
        <p:spPr>
          <a:xfrm>
            <a:off x="4569498" y="1921075"/>
            <a:ext cx="3779700" cy="2843400"/>
          </a:xfrm>
          <a:prstGeom prst="rect">
            <a:avLst/>
          </a:prstGeom>
        </p:spPr>
        <p:txBody>
          <a:bodyPr spcFirstLastPara="1" wrap="square" lIns="0" tIns="91425" rIns="0" bIns="91425" anchor="t" anchorCtr="0">
            <a:noAutofit/>
          </a:bodyPr>
          <a:lstStyle/>
          <a:p>
            <a:pPr marL="342900" lvl="0" indent="-206375" algn="l" rtl="0">
              <a:spcBef>
                <a:spcPts val="0"/>
              </a:spcBef>
              <a:spcAft>
                <a:spcPts val="0"/>
              </a:spcAft>
              <a:buClr>
                <a:schemeClr val="accent1"/>
              </a:buClr>
              <a:buSzPts val="1000"/>
              <a:buChar char="●"/>
            </a:pPr>
            <a:r>
              <a:rPr lang="es" sz="1000">
                <a:solidFill>
                  <a:schemeClr val="accent1"/>
                </a:solidFill>
              </a:rPr>
              <a:t>El uso inadecuado de la IA puede perpetuar los sesgos existentes presentes en los datos de capacitación, lo que conduciría a resultados injustos en las sentencias u otras decisiones judiciales.</a:t>
            </a:r>
            <a:endParaRPr sz="1000">
              <a:solidFill>
                <a:schemeClr val="accent1"/>
              </a:solidFill>
            </a:endParaRPr>
          </a:p>
          <a:p>
            <a:pPr marL="342900" lvl="0" indent="-206375" algn="l" rtl="0">
              <a:spcBef>
                <a:spcPts val="1000"/>
              </a:spcBef>
              <a:spcAft>
                <a:spcPts val="0"/>
              </a:spcAft>
              <a:buClr>
                <a:schemeClr val="accent1"/>
              </a:buClr>
              <a:buSzPts val="1000"/>
              <a:buChar char="●"/>
            </a:pPr>
            <a:r>
              <a:rPr lang="es" sz="1000">
                <a:solidFill>
                  <a:schemeClr val="accent1"/>
                </a:solidFill>
              </a:rPr>
              <a:t>La dependencia excesiva de las herramientas de inteligencia artificial puede disminuir la discreción judicial y la comprensión matizada que los jueces aportan a los casos individuales, lo que podría socavar el debido proceso.</a:t>
            </a:r>
            <a:endParaRPr sz="1000">
              <a:solidFill>
                <a:schemeClr val="accent1"/>
              </a:solidFill>
            </a:endParaRPr>
          </a:p>
          <a:p>
            <a:pPr marL="342900" lvl="0" indent="-206375" algn="l" rtl="0">
              <a:spcBef>
                <a:spcPts val="1000"/>
              </a:spcBef>
              <a:spcAft>
                <a:spcPts val="1000"/>
              </a:spcAft>
              <a:buClr>
                <a:schemeClr val="accent1"/>
              </a:buClr>
              <a:buSzPts val="1000"/>
              <a:buChar char="●"/>
            </a:pPr>
            <a:r>
              <a:rPr lang="es" sz="1000">
                <a:solidFill>
                  <a:schemeClr val="accent1"/>
                </a:solidFill>
              </a:rPr>
              <a:t>La falta de transparencia en los algoritmos de IA puede provocar una falta de rendición de cuentas, lo que dificulta cuestionar o apelar decisiones basadas en resultados generados por IA.</a:t>
            </a:r>
            <a:endParaRPr sz="1000">
              <a:solidFill>
                <a:schemeClr val="accent1"/>
              </a:solidFill>
            </a:endParaRPr>
          </a:p>
        </p:txBody>
      </p:sp>
      <p:sp>
        <p:nvSpPr>
          <p:cNvPr id="402" name="Google Shape;402;p64" descr="title"/>
          <p:cNvSpPr txBox="1">
            <a:spLocks noGrp="1"/>
          </p:cNvSpPr>
          <p:nvPr>
            <p:ph type="title"/>
          </p:nvPr>
        </p:nvSpPr>
        <p:spPr>
          <a:xfrm>
            <a:off x="1019160" y="593200"/>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200" b="1" dirty="0">
                <a:latin typeface="Bodoni Moda"/>
                <a:ea typeface="Bodoni Moda"/>
                <a:cs typeface="Bodoni Moda"/>
                <a:sym typeface="Bodoni Moda"/>
              </a:rPr>
              <a:t>6 y 7. Uso apropiado versus uso inapropiado de la IA</a:t>
            </a:r>
            <a:endParaRPr sz="2200" b="1" dirty="0">
              <a:solidFill>
                <a:schemeClr val="lt1"/>
              </a:solidFill>
              <a:latin typeface="Bodoni Moda"/>
              <a:ea typeface="Bodoni Moda"/>
              <a:cs typeface="Bodoni Moda"/>
              <a:sym typeface="Bodoni Moda"/>
            </a:endParaRPr>
          </a:p>
        </p:txBody>
      </p:sp>
      <p:sp>
        <p:nvSpPr>
          <p:cNvPr id="403" name="Google Shape;403;p64"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5"/>
                </a:solidFill>
                <a:latin typeface="Noto Sans"/>
                <a:ea typeface="Noto Sans"/>
                <a:cs typeface="Noto Sans"/>
                <a:sym typeface="Noto Sans"/>
              </a:rPr>
              <a:t>IA en el poder judicial</a:t>
            </a:r>
            <a:endParaRPr sz="1000" b="1">
              <a:solidFill>
                <a:schemeClr val="accent5"/>
              </a:solidFill>
              <a:latin typeface="Noto Sans"/>
              <a:ea typeface="Noto Sans"/>
              <a:cs typeface="Noto Sans"/>
              <a:sym typeface="Noto Sans"/>
            </a:endParaRPr>
          </a:p>
        </p:txBody>
      </p:sp>
    </p:spTree>
    <p:extLst>
      <p:ext uri="{BB962C8B-B14F-4D97-AF65-F5344CB8AC3E}">
        <p14:creationId xmlns:p14="http://schemas.microsoft.com/office/powerpoint/2010/main" val="44634315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65" descr="header_0"/>
          <p:cNvSpPr txBox="1">
            <a:spLocks noGrp="1"/>
          </p:cNvSpPr>
          <p:nvPr>
            <p:ph type="subTitle" idx="4294967295"/>
          </p:nvPr>
        </p:nvSpPr>
        <p:spPr>
          <a:xfrm>
            <a:off x="348525" y="1444825"/>
            <a:ext cx="2509500" cy="6015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a:solidFill>
                  <a:schemeClr val="lt1"/>
                </a:solidFill>
              </a:rPr>
              <a:t>Promesa de la IA generativa</a:t>
            </a:r>
            <a:endParaRPr sz="1200" b="1">
              <a:solidFill>
                <a:schemeClr val="lt1"/>
              </a:solidFill>
            </a:endParaRPr>
          </a:p>
        </p:txBody>
      </p:sp>
      <p:sp>
        <p:nvSpPr>
          <p:cNvPr id="415" name="Google Shape;415;p65" descr="header_1"/>
          <p:cNvSpPr txBox="1">
            <a:spLocks noGrp="1"/>
          </p:cNvSpPr>
          <p:nvPr>
            <p:ph type="subTitle" idx="4294967295"/>
          </p:nvPr>
        </p:nvSpPr>
        <p:spPr>
          <a:xfrm>
            <a:off x="3264859" y="1444825"/>
            <a:ext cx="2509500" cy="6015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a:solidFill>
                  <a:schemeClr val="lt1"/>
                </a:solidFill>
              </a:rPr>
              <a:t>Aplicaciones en medios sintéticos</a:t>
            </a:r>
            <a:endParaRPr sz="1200" b="1">
              <a:solidFill>
                <a:schemeClr val="lt1"/>
              </a:solidFill>
            </a:endParaRPr>
          </a:p>
        </p:txBody>
      </p:sp>
      <p:sp>
        <p:nvSpPr>
          <p:cNvPr id="416" name="Google Shape;416;p65" descr="header_2"/>
          <p:cNvSpPr txBox="1">
            <a:spLocks noGrp="1"/>
          </p:cNvSpPr>
          <p:nvPr>
            <p:ph type="subTitle" idx="4294967295"/>
          </p:nvPr>
        </p:nvSpPr>
        <p:spPr>
          <a:xfrm>
            <a:off x="6181175" y="1444825"/>
            <a:ext cx="2509500" cy="6015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b="1">
                <a:solidFill>
                  <a:schemeClr val="lt1"/>
                </a:solidFill>
              </a:rPr>
              <a:t>Peligros potenciales</a:t>
            </a:r>
            <a:endParaRPr sz="1200" b="1">
              <a:solidFill>
                <a:schemeClr val="lt1"/>
              </a:solidFill>
            </a:endParaRPr>
          </a:p>
        </p:txBody>
      </p:sp>
      <p:sp>
        <p:nvSpPr>
          <p:cNvPr id="417" name="Google Shape;417;p65" descr="detail_0"/>
          <p:cNvSpPr txBox="1">
            <a:spLocks noGrp="1"/>
          </p:cNvSpPr>
          <p:nvPr>
            <p:ph type="body" idx="1"/>
          </p:nvPr>
        </p:nvSpPr>
        <p:spPr>
          <a:xfrm>
            <a:off x="348525" y="2367851"/>
            <a:ext cx="2509500" cy="2256900"/>
          </a:xfrm>
          <a:prstGeom prst="rect">
            <a:avLst/>
          </a:prstGeom>
        </p:spPr>
        <p:txBody>
          <a:bodyPr spcFirstLastPara="1" wrap="square" lIns="0" tIns="91425" rIns="0" bIns="91425" anchor="t" anchorCtr="0">
            <a:noAutofit/>
          </a:bodyPr>
          <a:lstStyle/>
          <a:p>
            <a:pPr marL="0" lvl="0" indent="0" algn="l" rtl="0">
              <a:lnSpc>
                <a:spcPct val="150000"/>
              </a:lnSpc>
              <a:spcBef>
                <a:spcPts val="0"/>
              </a:spcBef>
              <a:spcAft>
                <a:spcPts val="1000"/>
              </a:spcAft>
              <a:buNone/>
            </a:pPr>
            <a:r>
              <a:rPr lang="es" sz="1200">
                <a:solidFill>
                  <a:schemeClr val="lt1"/>
                </a:solidFill>
              </a:rPr>
              <a:t>Las herramientas de IA generativa pueden crear datos y medios sintéticos realistas, mejorando campos como la investigación médica, el entretenimiento y la educación. Permiten la simulación de escenarios para entrenamiento y análisis.</a:t>
            </a:r>
            <a:endParaRPr sz="1200">
              <a:solidFill>
                <a:schemeClr val="lt1"/>
              </a:solidFill>
            </a:endParaRPr>
          </a:p>
        </p:txBody>
      </p:sp>
      <p:sp>
        <p:nvSpPr>
          <p:cNvPr id="418" name="Google Shape;418;p65" descr="detail_1"/>
          <p:cNvSpPr txBox="1">
            <a:spLocks noGrp="1"/>
          </p:cNvSpPr>
          <p:nvPr>
            <p:ph type="body" idx="1"/>
          </p:nvPr>
        </p:nvSpPr>
        <p:spPr>
          <a:xfrm>
            <a:off x="3264850" y="2367851"/>
            <a:ext cx="2509500" cy="2256900"/>
          </a:xfrm>
          <a:prstGeom prst="rect">
            <a:avLst/>
          </a:prstGeom>
        </p:spPr>
        <p:txBody>
          <a:bodyPr spcFirstLastPara="1" wrap="square" lIns="0" tIns="91425" rIns="0" bIns="91425" anchor="t" anchorCtr="0">
            <a:noAutofit/>
          </a:bodyPr>
          <a:lstStyle/>
          <a:p>
            <a:pPr marL="0" lvl="0" indent="0" algn="l" rtl="0">
              <a:lnSpc>
                <a:spcPct val="150000"/>
              </a:lnSpc>
              <a:spcBef>
                <a:spcPts val="0"/>
              </a:spcBef>
              <a:spcAft>
                <a:spcPts val="1000"/>
              </a:spcAft>
              <a:buNone/>
            </a:pPr>
            <a:r>
              <a:rPr lang="es" sz="1200">
                <a:solidFill>
                  <a:schemeClr val="lt1"/>
                </a:solidFill>
              </a:rPr>
              <a:t>Estas herramientas se utilizan para generar contenido digital como imágenes, videos y audio, que pueden mejorar las experiencias de los usuarios en juegos, películas y publicidad, al tiempo que permiten innovaciones creativas.</a:t>
            </a:r>
            <a:endParaRPr sz="1200">
              <a:solidFill>
                <a:schemeClr val="lt1"/>
              </a:solidFill>
            </a:endParaRPr>
          </a:p>
        </p:txBody>
      </p:sp>
      <p:sp>
        <p:nvSpPr>
          <p:cNvPr id="419" name="Google Shape;419;p65" descr="detail_2"/>
          <p:cNvSpPr txBox="1">
            <a:spLocks noGrp="1"/>
          </p:cNvSpPr>
          <p:nvPr>
            <p:ph type="body" idx="1"/>
          </p:nvPr>
        </p:nvSpPr>
        <p:spPr>
          <a:xfrm>
            <a:off x="6181150" y="2367851"/>
            <a:ext cx="2509500" cy="2256900"/>
          </a:xfrm>
          <a:prstGeom prst="rect">
            <a:avLst/>
          </a:prstGeom>
        </p:spPr>
        <p:txBody>
          <a:bodyPr spcFirstLastPara="1" wrap="square" lIns="0" tIns="91425" rIns="0" bIns="91425" anchor="t" anchorCtr="0">
            <a:noAutofit/>
          </a:bodyPr>
          <a:lstStyle/>
          <a:p>
            <a:pPr marL="0" lvl="0" indent="0" algn="l" rtl="0">
              <a:lnSpc>
                <a:spcPct val="150000"/>
              </a:lnSpc>
              <a:spcBef>
                <a:spcPts val="0"/>
              </a:spcBef>
              <a:spcAft>
                <a:spcPts val="1000"/>
              </a:spcAft>
              <a:buNone/>
            </a:pPr>
            <a:r>
              <a:rPr lang="es" sz="1200" dirty="0">
                <a:solidFill>
                  <a:schemeClr val="lt1"/>
                </a:solidFill>
              </a:rPr>
              <a:t>Sin embargo, la IA generativa puede producir falsificaciones hiperrealistas que pueden engañar o manipular la percepción pública, cuestionar la autenticidad de las pruebas en los tribunales y socavar la confianza en la información.</a:t>
            </a:r>
            <a:endParaRPr sz="1200" dirty="0">
              <a:solidFill>
                <a:schemeClr val="lt1"/>
              </a:solidFill>
            </a:endParaRPr>
          </a:p>
        </p:txBody>
      </p:sp>
      <p:sp>
        <p:nvSpPr>
          <p:cNvPr id="420" name="Google Shape;420;p65" descr="title"/>
          <p:cNvSpPr txBox="1">
            <a:spLocks noGrp="1"/>
          </p:cNvSpPr>
          <p:nvPr>
            <p:ph type="title"/>
          </p:nvPr>
        </p:nvSpPr>
        <p:spPr>
          <a:xfrm>
            <a:off x="1411046" y="780687"/>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400" b="1" dirty="0">
                <a:latin typeface="Bodoni Moda"/>
                <a:ea typeface="Bodoni Moda"/>
                <a:cs typeface="Bodoni Moda"/>
                <a:sym typeface="Bodoni Moda"/>
              </a:rPr>
              <a:t>8. El papel de las herramientas de IA generativa</a:t>
            </a:r>
            <a:endParaRPr sz="2400" b="1" dirty="0">
              <a:solidFill>
                <a:schemeClr val="lt1"/>
              </a:solidFill>
              <a:latin typeface="Bodoni Moda"/>
              <a:ea typeface="Bodoni Moda"/>
              <a:cs typeface="Bodoni Moda"/>
              <a:sym typeface="Bodoni Moda"/>
            </a:endParaRPr>
          </a:p>
        </p:txBody>
      </p:sp>
      <p:sp>
        <p:nvSpPr>
          <p:cNvPr id="421" name="Google Shape;421;p65"/>
          <p:cNvSpPr/>
          <p:nvPr/>
        </p:nvSpPr>
        <p:spPr>
          <a:xfrm>
            <a:off x="1562475" y="21206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
        <p:nvSpPr>
          <p:cNvPr id="422" name="Google Shape;422;p65"/>
          <p:cNvSpPr/>
          <p:nvPr/>
        </p:nvSpPr>
        <p:spPr>
          <a:xfrm>
            <a:off x="4478788" y="21206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
        <p:nvSpPr>
          <p:cNvPr id="423" name="Google Shape;423;p65"/>
          <p:cNvSpPr/>
          <p:nvPr/>
        </p:nvSpPr>
        <p:spPr>
          <a:xfrm>
            <a:off x="7395113" y="20444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
        <p:nvSpPr>
          <p:cNvPr id="424" name="Google Shape;424;p65" descr="chapter"/>
          <p:cNvSpPr txBox="1"/>
          <p:nvPr/>
        </p:nvSpPr>
        <p:spPr>
          <a:xfrm>
            <a:off x="1741971" y="331087"/>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Aplicaciones de IA</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174447761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56" descr="presentation_title"/>
          <p:cNvSpPr txBox="1">
            <a:spLocks noGrp="1"/>
          </p:cNvSpPr>
          <p:nvPr>
            <p:ph type="ctrTitle"/>
          </p:nvPr>
        </p:nvSpPr>
        <p:spPr>
          <a:xfrm>
            <a:off x="570225" y="1545450"/>
            <a:ext cx="5601900" cy="2052600"/>
          </a:xfrm>
          <a:prstGeom prst="rect">
            <a:avLst/>
          </a:prstGeom>
        </p:spPr>
        <p:txBody>
          <a:bodyPr spcFirstLastPara="1" wrap="square" lIns="0" tIns="91425" rIns="0" bIns="91425" anchor="ctr" anchorCtr="0">
            <a:noAutofit/>
          </a:bodyPr>
          <a:lstStyle/>
          <a:p>
            <a:pPr marL="0" lvl="0" indent="0" algn="l" rtl="0">
              <a:spcBef>
                <a:spcPts val="0"/>
              </a:spcBef>
              <a:spcAft>
                <a:spcPts val="0"/>
              </a:spcAft>
              <a:buNone/>
            </a:pPr>
            <a:r>
              <a:rPr lang="es" sz="5000" b="1">
                <a:latin typeface="Bodoni Moda"/>
                <a:ea typeface="Bodoni Moda"/>
                <a:cs typeface="Bodoni Moda"/>
                <a:sym typeface="Bodoni Moda"/>
              </a:rPr>
              <a:t>Herramientas de análisis de textos jurídicos</a:t>
            </a:r>
            <a:endParaRPr sz="5000" b="1">
              <a:latin typeface="Bodoni Moda"/>
              <a:ea typeface="Bodoni Moda"/>
              <a:cs typeface="Bodoni Moda"/>
              <a:sym typeface="Bodoni Moda"/>
            </a:endParaRPr>
          </a:p>
        </p:txBody>
      </p:sp>
      <p:sp>
        <p:nvSpPr>
          <p:cNvPr id="303" name="Google Shape;303;p56"/>
          <p:cNvSpPr/>
          <p:nvPr/>
        </p:nvSpPr>
        <p:spPr>
          <a:xfrm>
            <a:off x="570225" y="117100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
        <p:nvSpPr>
          <p:cNvPr id="2" name="Subtitle 1"/>
          <p:cNvSpPr>
            <a:spLocks noGrp="1"/>
          </p:cNvSpPr>
          <p:nvPr>
            <p:ph type="subTitle" idx="2"/>
          </p:nvPr>
        </p:nvSpPr>
        <p:spPr/>
        <p:txBody>
          <a:bodyPr/>
          <a:lstStyle/>
          <a:p>
            <a:endParaRPr lang="es-CO"/>
          </a:p>
        </p:txBody>
      </p:sp>
    </p:spTree>
    <p:extLst>
      <p:ext uri="{BB962C8B-B14F-4D97-AF65-F5344CB8AC3E}">
        <p14:creationId xmlns:p14="http://schemas.microsoft.com/office/powerpoint/2010/main" val="36211155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59" descr="header_0"/>
          <p:cNvSpPr txBox="1">
            <a:spLocks noGrp="1"/>
          </p:cNvSpPr>
          <p:nvPr>
            <p:ph type="subTitle" idx="4294967295"/>
          </p:nvPr>
        </p:nvSpPr>
        <p:spPr>
          <a:xfrm>
            <a:off x="348600" y="1299750"/>
            <a:ext cx="3779700" cy="6990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1"/>
                </a:solidFill>
                <a:latin typeface="Noto Sans"/>
                <a:ea typeface="Noto Sans"/>
                <a:cs typeface="Noto Sans"/>
                <a:sym typeface="Noto Sans"/>
              </a:rPr>
              <a:t>Funcionalidad de las herramientas de análisis de textos jurídicos</a:t>
            </a:r>
            <a:endParaRPr sz="1200" b="1">
              <a:solidFill>
                <a:schemeClr val="accent1"/>
              </a:solidFill>
              <a:latin typeface="Noto Sans"/>
              <a:ea typeface="Noto Sans"/>
              <a:cs typeface="Noto Sans"/>
              <a:sym typeface="Noto Sans"/>
            </a:endParaRPr>
          </a:p>
        </p:txBody>
      </p:sp>
      <p:sp>
        <p:nvSpPr>
          <p:cNvPr id="329" name="Google Shape;329;p59" descr="header_1"/>
          <p:cNvSpPr txBox="1">
            <a:spLocks noGrp="1"/>
          </p:cNvSpPr>
          <p:nvPr>
            <p:ph type="subTitle" idx="4294967295"/>
          </p:nvPr>
        </p:nvSpPr>
        <p:spPr>
          <a:xfrm>
            <a:off x="4569498" y="1299750"/>
            <a:ext cx="3779700" cy="6990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1"/>
                </a:solidFill>
                <a:latin typeface="Noto Sans"/>
                <a:ea typeface="Noto Sans"/>
                <a:cs typeface="Noto Sans"/>
                <a:sym typeface="Noto Sans"/>
              </a:rPr>
              <a:t>Tipos y ejemplos</a:t>
            </a:r>
            <a:endParaRPr sz="1200" b="1">
              <a:solidFill>
                <a:schemeClr val="accent1"/>
              </a:solidFill>
              <a:latin typeface="Noto Sans"/>
              <a:ea typeface="Noto Sans"/>
              <a:cs typeface="Noto Sans"/>
              <a:sym typeface="Noto Sans"/>
            </a:endParaRPr>
          </a:p>
        </p:txBody>
      </p:sp>
      <p:sp>
        <p:nvSpPr>
          <p:cNvPr id="330" name="Google Shape;330;p59" descr="detail_0"/>
          <p:cNvSpPr txBox="1">
            <a:spLocks noGrp="1"/>
          </p:cNvSpPr>
          <p:nvPr>
            <p:ph type="body" idx="1"/>
          </p:nvPr>
        </p:nvSpPr>
        <p:spPr>
          <a:xfrm>
            <a:off x="348597" y="2281725"/>
            <a:ext cx="3779700" cy="2482800"/>
          </a:xfrm>
          <a:prstGeom prst="rect">
            <a:avLst/>
          </a:prstGeom>
        </p:spPr>
        <p:txBody>
          <a:bodyPr spcFirstLastPara="1" wrap="square" lIns="0" tIns="91425" rIns="0" bIns="91425" anchor="t" anchorCtr="0">
            <a:noAutofit/>
          </a:bodyPr>
          <a:lstStyle/>
          <a:p>
            <a:pPr marL="342900" lvl="0" indent="-219075" algn="l" rtl="0">
              <a:spcBef>
                <a:spcPts val="0"/>
              </a:spcBef>
              <a:spcAft>
                <a:spcPts val="0"/>
              </a:spcAft>
              <a:buClr>
                <a:schemeClr val="lt1"/>
              </a:buClr>
              <a:buSzPts val="1200"/>
              <a:buChar char="●"/>
            </a:pPr>
            <a:r>
              <a:rPr lang="es" sz="1200">
                <a:solidFill>
                  <a:schemeClr val="lt1"/>
                </a:solidFill>
              </a:rPr>
              <a:t>Emplear algoritmos para interpretar y derivar significado de textos legales.</a:t>
            </a:r>
            <a:endParaRPr sz="1200">
              <a:solidFill>
                <a:schemeClr val="lt1"/>
              </a:solidFill>
            </a:endParaRPr>
          </a:p>
          <a:p>
            <a:pPr marL="342900" lvl="0" indent="-219075" algn="l" rtl="0">
              <a:spcBef>
                <a:spcPts val="1000"/>
              </a:spcBef>
              <a:spcAft>
                <a:spcPts val="0"/>
              </a:spcAft>
              <a:buClr>
                <a:schemeClr val="lt1"/>
              </a:buClr>
              <a:buSzPts val="1200"/>
              <a:buChar char="●"/>
            </a:pPr>
            <a:r>
              <a:rPr lang="es" sz="1200">
                <a:solidFill>
                  <a:schemeClr val="lt1"/>
                </a:solidFill>
              </a:rPr>
              <a:t>Mejorar la eficiencia de la investigación jurídica mediante la automatización del análisis de datos.</a:t>
            </a:r>
            <a:endParaRPr sz="1200">
              <a:solidFill>
                <a:schemeClr val="lt1"/>
              </a:solidFill>
            </a:endParaRPr>
          </a:p>
          <a:p>
            <a:pPr marL="342900" lvl="0" indent="-219075" algn="l" rtl="0">
              <a:spcBef>
                <a:spcPts val="1000"/>
              </a:spcBef>
              <a:spcAft>
                <a:spcPts val="1000"/>
              </a:spcAft>
              <a:buClr>
                <a:schemeClr val="lt1"/>
              </a:buClr>
              <a:buSzPts val="1200"/>
              <a:buChar char="●"/>
            </a:pPr>
            <a:r>
              <a:rPr lang="es" sz="1200">
                <a:solidFill>
                  <a:schemeClr val="lt1"/>
                </a:solidFill>
              </a:rPr>
              <a:t>Apoyar a los profesionales del derecho en la comprensión de precedentes legales complejos.</a:t>
            </a:r>
            <a:endParaRPr sz="1200">
              <a:solidFill>
                <a:schemeClr val="lt1"/>
              </a:solidFill>
            </a:endParaRPr>
          </a:p>
        </p:txBody>
      </p:sp>
      <p:sp>
        <p:nvSpPr>
          <p:cNvPr id="331" name="Google Shape;331;p59" descr="detail_1"/>
          <p:cNvSpPr txBox="1">
            <a:spLocks noGrp="1"/>
          </p:cNvSpPr>
          <p:nvPr>
            <p:ph type="body" idx="1"/>
          </p:nvPr>
        </p:nvSpPr>
        <p:spPr>
          <a:xfrm>
            <a:off x="4569492" y="2281725"/>
            <a:ext cx="3779700" cy="2482800"/>
          </a:xfrm>
          <a:prstGeom prst="rect">
            <a:avLst/>
          </a:prstGeom>
        </p:spPr>
        <p:txBody>
          <a:bodyPr spcFirstLastPara="1" wrap="square" lIns="0" tIns="91425" rIns="0" bIns="91425" anchor="t" anchorCtr="0">
            <a:noAutofit/>
          </a:bodyPr>
          <a:lstStyle/>
          <a:p>
            <a:pPr marL="342900" lvl="0" indent="-206375" algn="l" rtl="0">
              <a:spcBef>
                <a:spcPts val="0"/>
              </a:spcBef>
              <a:spcAft>
                <a:spcPts val="0"/>
              </a:spcAft>
              <a:buClr>
                <a:schemeClr val="lt1"/>
              </a:buClr>
              <a:buSzPts val="1000"/>
              <a:buChar char="●"/>
            </a:pPr>
            <a:r>
              <a:rPr lang="es" sz="1000">
                <a:solidFill>
                  <a:schemeClr val="lt1"/>
                </a:solidFill>
              </a:rPr>
              <a:t>La minería de argumentos identifica argumentos de archivos legales para la preparación de casos.</a:t>
            </a:r>
            <a:endParaRPr sz="1000">
              <a:solidFill>
                <a:schemeClr val="lt1"/>
              </a:solidFill>
            </a:endParaRPr>
          </a:p>
          <a:p>
            <a:pPr marL="342900" lvl="0" indent="-206375" algn="l" rtl="0">
              <a:spcBef>
                <a:spcPts val="1000"/>
              </a:spcBef>
              <a:spcAft>
                <a:spcPts val="0"/>
              </a:spcAft>
              <a:buClr>
                <a:schemeClr val="lt1"/>
              </a:buClr>
              <a:buSzPts val="1000"/>
              <a:buChar char="●"/>
            </a:pPr>
            <a:r>
              <a:rPr lang="es" sz="1000">
                <a:solidFill>
                  <a:schemeClr val="lt1"/>
                </a:solidFill>
              </a:rPr>
              <a:t>Los diagramas de redes legales visualizan las relaciones entre objetos legales.</a:t>
            </a:r>
            <a:endParaRPr sz="1000">
              <a:solidFill>
                <a:schemeClr val="lt1"/>
              </a:solidFill>
            </a:endParaRPr>
          </a:p>
          <a:p>
            <a:pPr marL="342900" lvl="0" indent="-206375" algn="l" rtl="0">
              <a:spcBef>
                <a:spcPts val="1000"/>
              </a:spcBef>
              <a:spcAft>
                <a:spcPts val="0"/>
              </a:spcAft>
              <a:buClr>
                <a:schemeClr val="lt1"/>
              </a:buClr>
              <a:buSzPts val="1000"/>
              <a:buChar char="●"/>
            </a:pPr>
            <a:r>
              <a:rPr lang="es" sz="1000">
                <a:solidFill>
                  <a:schemeClr val="lt1"/>
                </a:solidFill>
              </a:rPr>
              <a:t>Ravel visualiza jurisprudencia en los EE. UU. con mapas de citas accesibles.</a:t>
            </a:r>
            <a:endParaRPr sz="1000">
              <a:solidFill>
                <a:schemeClr val="lt1"/>
              </a:solidFill>
            </a:endParaRPr>
          </a:p>
          <a:p>
            <a:pPr marL="342900" lvl="0" indent="-206375" algn="l" rtl="0">
              <a:spcBef>
                <a:spcPts val="1000"/>
              </a:spcBef>
              <a:spcAft>
                <a:spcPts val="0"/>
              </a:spcAft>
              <a:buClr>
                <a:schemeClr val="lt1"/>
              </a:buClr>
              <a:buSzPts val="1000"/>
              <a:buChar char="●"/>
            </a:pPr>
            <a:r>
              <a:rPr lang="es" sz="1000">
                <a:solidFill>
                  <a:schemeClr val="lt1"/>
                </a:solidFill>
              </a:rPr>
              <a:t>CARA resume casos relevantes para respaldar argumentos legales.</a:t>
            </a:r>
            <a:endParaRPr sz="1000">
              <a:solidFill>
                <a:schemeClr val="lt1"/>
              </a:solidFill>
            </a:endParaRPr>
          </a:p>
          <a:p>
            <a:pPr marL="342900" lvl="0" indent="-206375" algn="l" rtl="0">
              <a:spcBef>
                <a:spcPts val="1000"/>
              </a:spcBef>
              <a:spcAft>
                <a:spcPts val="1000"/>
              </a:spcAft>
              <a:buClr>
                <a:schemeClr val="lt1"/>
              </a:buClr>
              <a:buSzPts val="1000"/>
              <a:buChar char="●"/>
            </a:pPr>
            <a:r>
              <a:rPr lang="es" sz="1000">
                <a:solidFill>
                  <a:schemeClr val="lt1"/>
                </a:solidFill>
              </a:rPr>
              <a:t>Luminance destaca los hallazgos clave en los casos modelando el pensamiento del abogado.</a:t>
            </a:r>
            <a:endParaRPr sz="1000">
              <a:solidFill>
                <a:schemeClr val="lt1"/>
              </a:solidFill>
            </a:endParaRPr>
          </a:p>
        </p:txBody>
      </p:sp>
      <p:sp>
        <p:nvSpPr>
          <p:cNvPr id="332" name="Google Shape;332;p59"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400" b="1">
                <a:latin typeface="Bodoni Moda"/>
                <a:ea typeface="Bodoni Moda"/>
                <a:cs typeface="Bodoni Moda"/>
                <a:sym typeface="Bodoni Moda"/>
              </a:rPr>
              <a:t>Herramientas de análisis de textos jurídicos</a:t>
            </a:r>
            <a:endParaRPr sz="2400" b="1">
              <a:solidFill>
                <a:schemeClr val="lt1"/>
              </a:solidFill>
              <a:latin typeface="Bodoni Moda"/>
              <a:ea typeface="Bodoni Moda"/>
              <a:cs typeface="Bodoni Moda"/>
              <a:sym typeface="Bodoni Moda"/>
            </a:endParaRPr>
          </a:p>
        </p:txBody>
      </p:sp>
      <p:cxnSp>
        <p:nvCxnSpPr>
          <p:cNvPr id="333" name="Google Shape;333;p59"/>
          <p:cNvCxnSpPr/>
          <p:nvPr/>
        </p:nvCxnSpPr>
        <p:spPr>
          <a:xfrm>
            <a:off x="348600" y="2056125"/>
            <a:ext cx="1694700" cy="0"/>
          </a:xfrm>
          <a:prstGeom prst="straightConnector1">
            <a:avLst/>
          </a:prstGeom>
          <a:noFill/>
          <a:ln w="9525" cap="flat" cmpd="sng">
            <a:solidFill>
              <a:schemeClr val="dk2"/>
            </a:solidFill>
            <a:prstDash val="solid"/>
            <a:round/>
            <a:headEnd type="none" w="med" len="med"/>
            <a:tailEnd type="none" w="med" len="med"/>
          </a:ln>
        </p:spPr>
      </p:cxnSp>
      <p:cxnSp>
        <p:nvCxnSpPr>
          <p:cNvPr id="334" name="Google Shape;334;p59"/>
          <p:cNvCxnSpPr/>
          <p:nvPr/>
        </p:nvCxnSpPr>
        <p:spPr>
          <a:xfrm>
            <a:off x="4569500" y="2056125"/>
            <a:ext cx="1694700" cy="0"/>
          </a:xfrm>
          <a:prstGeom prst="straightConnector1">
            <a:avLst/>
          </a:prstGeom>
          <a:noFill/>
          <a:ln w="9525" cap="flat" cmpd="sng">
            <a:solidFill>
              <a:schemeClr val="dk2"/>
            </a:solidFill>
            <a:prstDash val="solid"/>
            <a:round/>
            <a:headEnd type="none" w="med" len="med"/>
            <a:tailEnd type="none" w="med" len="med"/>
          </a:ln>
        </p:spPr>
      </p:cxnSp>
      <p:sp>
        <p:nvSpPr>
          <p:cNvPr id="335" name="Google Shape;335;p59"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Análisis de texto</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13206244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59" descr="header_0"/>
          <p:cNvSpPr txBox="1">
            <a:spLocks noGrp="1"/>
          </p:cNvSpPr>
          <p:nvPr>
            <p:ph type="subTitle" idx="4294967295"/>
          </p:nvPr>
        </p:nvSpPr>
        <p:spPr>
          <a:xfrm>
            <a:off x="348525" y="1220508"/>
            <a:ext cx="2731200" cy="1684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rPr>
              <a:t>Investigación jurídica tradicional</a:t>
            </a:r>
            <a:endParaRPr sz="1200">
              <a:solidFill>
                <a:schemeClr val="lt1"/>
              </a:solidFill>
            </a:endParaRPr>
          </a:p>
        </p:txBody>
      </p:sp>
      <p:sp>
        <p:nvSpPr>
          <p:cNvPr id="330" name="Google Shape;330;p59" descr="detail_0"/>
          <p:cNvSpPr txBox="1">
            <a:spLocks noGrp="1"/>
          </p:cNvSpPr>
          <p:nvPr>
            <p:ph type="body" idx="1"/>
          </p:nvPr>
        </p:nvSpPr>
        <p:spPr>
          <a:xfrm>
            <a:off x="3200075" y="1220400"/>
            <a:ext cx="5595300" cy="1684200"/>
          </a:xfrm>
          <a:prstGeom prst="rect">
            <a:avLst/>
          </a:prstGeom>
        </p:spPr>
        <p:txBody>
          <a:bodyPr spcFirstLastPara="1" wrap="square" lIns="0" tIns="91425" rIns="0" bIns="91425" anchor="t" anchorCtr="0">
            <a:noAutofit/>
          </a:bodyPr>
          <a:lstStyle/>
          <a:p>
            <a:pPr marL="342900" lvl="0" indent="-200025" algn="l" rtl="0">
              <a:spcBef>
                <a:spcPts val="0"/>
              </a:spcBef>
              <a:spcAft>
                <a:spcPts val="0"/>
              </a:spcAft>
              <a:buClr>
                <a:schemeClr val="lt1"/>
              </a:buClr>
              <a:buSzPts val="900"/>
              <a:buChar char="●"/>
            </a:pPr>
            <a:r>
              <a:rPr lang="es" sz="900" dirty="0">
                <a:solidFill>
                  <a:schemeClr val="lt1"/>
                </a:solidFill>
              </a:rPr>
              <a:t>Búsqueda manual en bibliotecas jurídicas utilizando recursos impresos como reporteros de casos y enciclopedias jurídicas.</a:t>
            </a:r>
            <a:endParaRPr sz="900" dirty="0">
              <a:solidFill>
                <a:schemeClr val="lt1"/>
              </a:solidFill>
            </a:endParaRPr>
          </a:p>
          <a:p>
            <a:pPr marL="342900" lvl="0" indent="-200025" algn="l" rtl="0">
              <a:spcBef>
                <a:spcPts val="1000"/>
              </a:spcBef>
              <a:spcAft>
                <a:spcPts val="0"/>
              </a:spcAft>
              <a:buClr>
                <a:schemeClr val="lt1"/>
              </a:buClr>
              <a:buSzPts val="900"/>
              <a:buChar char="●"/>
            </a:pPr>
            <a:r>
              <a:rPr lang="es" sz="900" dirty="0">
                <a:solidFill>
                  <a:schemeClr val="lt1"/>
                </a:solidFill>
              </a:rPr>
              <a:t>Consume mucho tiempo debido a la búsqueda manual y las referencias cruzadas.</a:t>
            </a:r>
            <a:endParaRPr sz="900" dirty="0">
              <a:solidFill>
                <a:schemeClr val="lt1"/>
              </a:solidFill>
            </a:endParaRPr>
          </a:p>
          <a:p>
            <a:pPr marL="342900" lvl="0" indent="-200025" algn="l" rtl="0">
              <a:spcBef>
                <a:spcPts val="1000"/>
              </a:spcBef>
              <a:spcAft>
                <a:spcPts val="0"/>
              </a:spcAft>
              <a:buClr>
                <a:schemeClr val="lt1"/>
              </a:buClr>
              <a:buSzPts val="900"/>
              <a:buChar char="●"/>
            </a:pPr>
            <a:r>
              <a:rPr lang="es" sz="900" dirty="0">
                <a:solidFill>
                  <a:schemeClr val="lt1"/>
                </a:solidFill>
              </a:rPr>
              <a:t>Limitado a la disponibilidad de recursos físicos y la capacidad del investigador.</a:t>
            </a:r>
            <a:endParaRPr sz="900" dirty="0">
              <a:solidFill>
                <a:schemeClr val="lt1"/>
              </a:solidFill>
            </a:endParaRPr>
          </a:p>
          <a:p>
            <a:pPr marL="342900" lvl="0" indent="-200025" algn="l" rtl="0">
              <a:spcBef>
                <a:spcPts val="1000"/>
              </a:spcBef>
              <a:spcAft>
                <a:spcPts val="0"/>
              </a:spcAft>
              <a:buClr>
                <a:schemeClr val="lt1"/>
              </a:buClr>
              <a:buSzPts val="900"/>
              <a:buChar char="●"/>
            </a:pPr>
            <a:r>
              <a:rPr lang="es" sz="900" dirty="0">
                <a:solidFill>
                  <a:schemeClr val="lt1"/>
                </a:solidFill>
              </a:rPr>
              <a:t>Dependiente de la experiencia del investigador, propenso a errores humanos.</a:t>
            </a:r>
            <a:endParaRPr sz="900" dirty="0">
              <a:solidFill>
                <a:schemeClr val="lt1"/>
              </a:solidFill>
            </a:endParaRPr>
          </a:p>
          <a:p>
            <a:pPr marL="342900" lvl="0" indent="-200025" algn="l" rtl="0">
              <a:spcBef>
                <a:spcPts val="1000"/>
              </a:spcBef>
              <a:spcAft>
                <a:spcPts val="1000"/>
              </a:spcAft>
              <a:buClr>
                <a:schemeClr val="lt1"/>
              </a:buClr>
              <a:buSzPts val="900"/>
              <a:buChar char="●"/>
            </a:pPr>
            <a:r>
              <a:rPr lang="es" sz="900" dirty="0">
                <a:solidFill>
                  <a:schemeClr val="lt1"/>
                </a:solidFill>
              </a:rPr>
              <a:t>La puntualidad de los recursos impresos puede limitar su utilidad.</a:t>
            </a:r>
            <a:endParaRPr sz="900" dirty="0">
              <a:solidFill>
                <a:schemeClr val="lt1"/>
              </a:solidFill>
            </a:endParaRPr>
          </a:p>
        </p:txBody>
      </p:sp>
      <p:sp>
        <p:nvSpPr>
          <p:cNvPr id="331" name="Google Shape;331;p59" descr="header_1"/>
          <p:cNvSpPr txBox="1">
            <a:spLocks noGrp="1"/>
          </p:cNvSpPr>
          <p:nvPr>
            <p:ph type="subTitle" idx="4294967295"/>
          </p:nvPr>
        </p:nvSpPr>
        <p:spPr>
          <a:xfrm>
            <a:off x="348500" y="3119761"/>
            <a:ext cx="2731200" cy="1684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rPr>
              <a:t>Investigación jurídica impulsada por la IA</a:t>
            </a:r>
            <a:endParaRPr sz="1200">
              <a:solidFill>
                <a:schemeClr val="lt1"/>
              </a:solidFill>
            </a:endParaRPr>
          </a:p>
        </p:txBody>
      </p:sp>
      <p:sp>
        <p:nvSpPr>
          <p:cNvPr id="332" name="Google Shape;332;p59" descr="detail_1"/>
          <p:cNvSpPr txBox="1">
            <a:spLocks noGrp="1"/>
          </p:cNvSpPr>
          <p:nvPr>
            <p:ph type="body" idx="1"/>
          </p:nvPr>
        </p:nvSpPr>
        <p:spPr>
          <a:xfrm>
            <a:off x="3200050" y="3119653"/>
            <a:ext cx="5595300" cy="1684200"/>
          </a:xfrm>
          <a:prstGeom prst="rect">
            <a:avLst/>
          </a:prstGeom>
        </p:spPr>
        <p:txBody>
          <a:bodyPr spcFirstLastPara="1" wrap="square" lIns="0" tIns="91425" rIns="0" bIns="91425" anchor="t" anchorCtr="0">
            <a:noAutofit/>
          </a:bodyPr>
          <a:lstStyle/>
          <a:p>
            <a:pPr marL="342900" lvl="0" indent="-200025" algn="l" rtl="0">
              <a:spcBef>
                <a:spcPts val="0"/>
              </a:spcBef>
              <a:spcAft>
                <a:spcPts val="0"/>
              </a:spcAft>
              <a:buClr>
                <a:schemeClr val="lt1"/>
              </a:buClr>
              <a:buSzPts val="900"/>
              <a:buChar char="●"/>
            </a:pPr>
            <a:r>
              <a:rPr lang="es" sz="900">
                <a:solidFill>
                  <a:schemeClr val="lt1"/>
                </a:solidFill>
              </a:rPr>
              <a:t>Búsqueda automatizada mediante algoritmos de IA accediendo a bases de datos digitales y recursos en línea.</a:t>
            </a:r>
            <a:endParaRPr sz="900">
              <a:solidFill>
                <a:schemeClr val="lt1"/>
              </a:solidFill>
            </a:endParaRPr>
          </a:p>
          <a:p>
            <a:pPr marL="342900" lvl="0" indent="-200025" algn="l" rtl="0">
              <a:spcBef>
                <a:spcPts val="1000"/>
              </a:spcBef>
              <a:spcAft>
                <a:spcPts val="0"/>
              </a:spcAft>
              <a:buClr>
                <a:schemeClr val="lt1"/>
              </a:buClr>
              <a:buSzPts val="900"/>
              <a:buChar char="●"/>
            </a:pPr>
            <a:r>
              <a:rPr lang="es" sz="900">
                <a:solidFill>
                  <a:schemeClr val="lt1"/>
                </a:solidFill>
              </a:rPr>
              <a:t>Significativamente más rápido ya que la IA procesa grandes cantidades de datos rápidamente.</a:t>
            </a:r>
            <a:endParaRPr sz="900">
              <a:solidFill>
                <a:schemeClr val="lt1"/>
              </a:solidFill>
            </a:endParaRPr>
          </a:p>
          <a:p>
            <a:pPr marL="342900" lvl="0" indent="-200025" algn="l" rtl="0">
              <a:spcBef>
                <a:spcPts val="1000"/>
              </a:spcBef>
              <a:spcAft>
                <a:spcPts val="0"/>
              </a:spcAft>
              <a:buClr>
                <a:schemeClr val="lt1"/>
              </a:buClr>
              <a:buSzPts val="900"/>
              <a:buChar char="●"/>
            </a:pPr>
            <a:r>
              <a:rPr lang="es" sz="900">
                <a:solidFill>
                  <a:schemeClr val="lt1"/>
                </a:solidFill>
              </a:rPr>
              <a:t>Ampliamente accesible desde cualquier lugar con conectividad a Internet.</a:t>
            </a:r>
            <a:endParaRPr sz="900">
              <a:solidFill>
                <a:schemeClr val="lt1"/>
              </a:solidFill>
            </a:endParaRPr>
          </a:p>
          <a:p>
            <a:pPr marL="342900" lvl="0" indent="-200025" algn="l" rtl="0">
              <a:spcBef>
                <a:spcPts val="1000"/>
              </a:spcBef>
              <a:spcAft>
                <a:spcPts val="0"/>
              </a:spcAft>
              <a:buClr>
                <a:schemeClr val="lt1"/>
              </a:buClr>
              <a:buSzPts val="900"/>
              <a:buChar char="●"/>
            </a:pPr>
            <a:r>
              <a:rPr lang="es" sz="900">
                <a:solidFill>
                  <a:schemeClr val="lt1"/>
                </a:solidFill>
              </a:rPr>
              <a:t>Alta precisión en la búsqueda de casos relevantes, reduciendo el riesgo de error humano.</a:t>
            </a:r>
            <a:endParaRPr sz="900">
              <a:solidFill>
                <a:schemeClr val="lt1"/>
              </a:solidFill>
            </a:endParaRPr>
          </a:p>
          <a:p>
            <a:pPr marL="342900" lvl="0" indent="-200025" algn="l" rtl="0">
              <a:spcBef>
                <a:spcPts val="1000"/>
              </a:spcBef>
              <a:spcAft>
                <a:spcPts val="1000"/>
              </a:spcAft>
              <a:buClr>
                <a:schemeClr val="lt1"/>
              </a:buClr>
              <a:buSzPts val="900"/>
              <a:buChar char="●"/>
            </a:pPr>
            <a:r>
              <a:rPr lang="es" sz="900">
                <a:solidFill>
                  <a:schemeClr val="lt1"/>
                </a:solidFill>
              </a:rPr>
              <a:t>Actualizado continuamente con los últimos casos e información legal.</a:t>
            </a:r>
            <a:endParaRPr sz="900">
              <a:solidFill>
                <a:schemeClr val="lt1"/>
              </a:solidFill>
            </a:endParaRPr>
          </a:p>
        </p:txBody>
      </p:sp>
      <p:sp>
        <p:nvSpPr>
          <p:cNvPr id="333" name="Google Shape;333;p59" descr="title"/>
          <p:cNvSpPr txBox="1">
            <a:spLocks noGrp="1"/>
          </p:cNvSpPr>
          <p:nvPr>
            <p:ph type="title"/>
          </p:nvPr>
        </p:nvSpPr>
        <p:spPr>
          <a:xfrm>
            <a:off x="1024461" y="718997"/>
            <a:ext cx="6879136"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1800" b="1" dirty="0">
                <a:latin typeface="Bodoni Moda"/>
                <a:ea typeface="Bodoni Moda"/>
                <a:cs typeface="Bodoni Moda"/>
                <a:sym typeface="Bodoni Moda"/>
              </a:rPr>
              <a:t>Investigación jurídica tradicional versus investigación jurídica impulsada por IA</a:t>
            </a:r>
            <a:endParaRPr sz="1800" b="1" dirty="0">
              <a:solidFill>
                <a:schemeClr val="lt1"/>
              </a:solidFill>
              <a:latin typeface="Bodoni Moda"/>
              <a:ea typeface="Bodoni Moda"/>
              <a:cs typeface="Bodoni Moda"/>
              <a:sym typeface="Bodoni Moda"/>
            </a:endParaRPr>
          </a:p>
        </p:txBody>
      </p:sp>
      <p:sp>
        <p:nvSpPr>
          <p:cNvPr id="334" name="Google Shape;334;p59"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Comparación</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233675534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60" descr="header_0"/>
          <p:cNvSpPr txBox="1">
            <a:spLocks noGrp="1"/>
          </p:cNvSpPr>
          <p:nvPr>
            <p:ph type="subTitle" idx="4294967295"/>
          </p:nvPr>
        </p:nvSpPr>
        <p:spPr>
          <a:xfrm>
            <a:off x="348525" y="1220508"/>
            <a:ext cx="2731200" cy="1684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rPr>
              <a:t>Propósito de las herramientas legales de preguntas y respuestas</a:t>
            </a:r>
            <a:endParaRPr sz="1200">
              <a:solidFill>
                <a:schemeClr val="lt1"/>
              </a:solidFill>
            </a:endParaRPr>
          </a:p>
        </p:txBody>
      </p:sp>
      <p:sp>
        <p:nvSpPr>
          <p:cNvPr id="341" name="Google Shape;341;p60" descr="detail_0"/>
          <p:cNvSpPr txBox="1">
            <a:spLocks noGrp="1"/>
          </p:cNvSpPr>
          <p:nvPr>
            <p:ph type="body" idx="1"/>
          </p:nvPr>
        </p:nvSpPr>
        <p:spPr>
          <a:xfrm>
            <a:off x="3200075" y="1220400"/>
            <a:ext cx="5595300" cy="1684200"/>
          </a:xfrm>
          <a:prstGeom prst="rect">
            <a:avLst/>
          </a:prstGeom>
        </p:spPr>
        <p:txBody>
          <a:bodyPr spcFirstLastPara="1" wrap="square" lIns="0" tIns="91425" rIns="0" bIns="91425" anchor="t" anchorCtr="0">
            <a:noAutofit/>
          </a:bodyPr>
          <a:lstStyle/>
          <a:p>
            <a:pPr marL="342900" lvl="0" indent="-219075" algn="l" rtl="0">
              <a:spcBef>
                <a:spcPts val="0"/>
              </a:spcBef>
              <a:spcAft>
                <a:spcPts val="0"/>
              </a:spcAft>
              <a:buClr>
                <a:schemeClr val="lt1"/>
              </a:buClr>
              <a:buSzPts val="1200"/>
              <a:buChar char="●"/>
            </a:pPr>
            <a:r>
              <a:rPr lang="es" sz="1200">
                <a:solidFill>
                  <a:schemeClr val="lt1"/>
                </a:solidFill>
              </a:rPr>
              <a:t>Estas herramientas buscan extensas colecciones de textos legales para brindar respuestas precisas.</a:t>
            </a:r>
            <a:endParaRPr sz="1200">
              <a:solidFill>
                <a:schemeClr val="lt1"/>
              </a:solidFill>
            </a:endParaRPr>
          </a:p>
          <a:p>
            <a:pPr marL="342900" lvl="0" indent="-219075" algn="l" rtl="0">
              <a:spcBef>
                <a:spcPts val="1000"/>
              </a:spcBef>
              <a:spcAft>
                <a:spcPts val="0"/>
              </a:spcAft>
              <a:buClr>
                <a:schemeClr val="lt1"/>
              </a:buClr>
              <a:buSzPts val="1200"/>
              <a:buChar char="●"/>
            </a:pPr>
            <a:r>
              <a:rPr lang="es" sz="1200">
                <a:solidFill>
                  <a:schemeClr val="lt1"/>
                </a:solidFill>
              </a:rPr>
              <a:t>Ayudan a los profesionales del derecho a encontrar rápidamente información relevante.</a:t>
            </a:r>
            <a:endParaRPr sz="1200">
              <a:solidFill>
                <a:schemeClr val="lt1"/>
              </a:solidFill>
            </a:endParaRPr>
          </a:p>
          <a:p>
            <a:pPr marL="342900" lvl="0" indent="-219075" algn="l" rtl="0">
              <a:spcBef>
                <a:spcPts val="1000"/>
              </a:spcBef>
              <a:spcAft>
                <a:spcPts val="1000"/>
              </a:spcAft>
              <a:buClr>
                <a:schemeClr val="lt1"/>
              </a:buClr>
              <a:buSzPts val="1200"/>
              <a:buChar char="●"/>
            </a:pPr>
            <a:r>
              <a:rPr lang="es" sz="1200">
                <a:solidFill>
                  <a:schemeClr val="lt1"/>
                </a:solidFill>
              </a:rPr>
              <a:t>Diseñado para mejorar la productividad y respaldar la argumentación legal.</a:t>
            </a:r>
            <a:endParaRPr sz="1200">
              <a:solidFill>
                <a:schemeClr val="lt1"/>
              </a:solidFill>
            </a:endParaRPr>
          </a:p>
        </p:txBody>
      </p:sp>
      <p:sp>
        <p:nvSpPr>
          <p:cNvPr id="342" name="Google Shape;342;p60" descr="header_1"/>
          <p:cNvSpPr txBox="1">
            <a:spLocks noGrp="1"/>
          </p:cNvSpPr>
          <p:nvPr>
            <p:ph type="subTitle" idx="4294967295"/>
          </p:nvPr>
        </p:nvSpPr>
        <p:spPr>
          <a:xfrm>
            <a:off x="348500" y="3119761"/>
            <a:ext cx="2731200" cy="1684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rPr>
              <a:t>Ejemplos de herramientas legales de preguntas y respuestas</a:t>
            </a:r>
            <a:endParaRPr sz="1200">
              <a:solidFill>
                <a:schemeClr val="lt1"/>
              </a:solidFill>
            </a:endParaRPr>
          </a:p>
        </p:txBody>
      </p:sp>
      <p:sp>
        <p:nvSpPr>
          <p:cNvPr id="343" name="Google Shape;343;p60" descr="detail_1"/>
          <p:cNvSpPr txBox="1">
            <a:spLocks noGrp="1"/>
          </p:cNvSpPr>
          <p:nvPr>
            <p:ph type="body" idx="1"/>
          </p:nvPr>
        </p:nvSpPr>
        <p:spPr>
          <a:xfrm>
            <a:off x="3200050" y="3119653"/>
            <a:ext cx="5595300" cy="1684200"/>
          </a:xfrm>
          <a:prstGeom prst="rect">
            <a:avLst/>
          </a:prstGeom>
        </p:spPr>
        <p:txBody>
          <a:bodyPr spcFirstLastPara="1" wrap="square" lIns="0" tIns="91425" rIns="0" bIns="91425" anchor="t" anchorCtr="0">
            <a:noAutofit/>
          </a:bodyPr>
          <a:lstStyle/>
          <a:p>
            <a:pPr marL="342900" lvl="0" indent="-206375" algn="l" rtl="0">
              <a:spcBef>
                <a:spcPts val="0"/>
              </a:spcBef>
              <a:spcAft>
                <a:spcPts val="0"/>
              </a:spcAft>
              <a:buClr>
                <a:schemeClr val="lt1"/>
              </a:buClr>
              <a:buSzPts val="1000"/>
              <a:buChar char="●"/>
            </a:pPr>
            <a:r>
              <a:rPr lang="es" sz="1000">
                <a:solidFill>
                  <a:schemeClr val="lt1"/>
                </a:solidFill>
              </a:rPr>
              <a:t>ROSS: Ofrece respuestas, citas y lecturas sugeridas, y redacta memorandos legales.</a:t>
            </a:r>
            <a:endParaRPr sz="1000">
              <a:solidFill>
                <a:schemeClr val="lt1"/>
              </a:solidFill>
            </a:endParaRPr>
          </a:p>
          <a:p>
            <a:pPr marL="342900" lvl="0" indent="-206375" algn="l" rtl="0">
              <a:spcBef>
                <a:spcPts val="1000"/>
              </a:spcBef>
              <a:spcAft>
                <a:spcPts val="0"/>
              </a:spcAft>
              <a:buClr>
                <a:schemeClr val="lt1"/>
              </a:buClr>
              <a:buSzPts val="1000"/>
              <a:buChar char="●"/>
            </a:pPr>
            <a:r>
              <a:rPr lang="es" sz="1000">
                <a:solidFill>
                  <a:schemeClr val="lt1"/>
                </a:solidFill>
              </a:rPr>
              <a:t>Respuestas de Lexis: crea una 'Tarjeta de respuestas de Lexis' con citas de documentos analizados.</a:t>
            </a:r>
            <a:endParaRPr sz="1000">
              <a:solidFill>
                <a:schemeClr val="lt1"/>
              </a:solidFill>
            </a:endParaRPr>
          </a:p>
          <a:p>
            <a:pPr marL="342900" lvl="0" indent="-206375" algn="l" rtl="0">
              <a:spcBef>
                <a:spcPts val="1000"/>
              </a:spcBef>
              <a:spcAft>
                <a:spcPts val="0"/>
              </a:spcAft>
              <a:buClr>
                <a:schemeClr val="lt1"/>
              </a:buClr>
              <a:buSzPts val="1000"/>
              <a:buChar char="●"/>
            </a:pPr>
            <a:r>
              <a:rPr lang="es" sz="1000">
                <a:solidFill>
                  <a:schemeClr val="lt1"/>
                </a:solidFill>
              </a:rPr>
              <a:t>Watson Debater: Participa en discusiones y sugiere argumentos persuasivos para temas legales.</a:t>
            </a:r>
            <a:endParaRPr sz="1000">
              <a:solidFill>
                <a:schemeClr val="lt1"/>
              </a:solidFill>
            </a:endParaRPr>
          </a:p>
          <a:p>
            <a:pPr marL="342900" lvl="0" indent="-206375" algn="l" rtl="0">
              <a:spcBef>
                <a:spcPts val="1000"/>
              </a:spcBef>
              <a:spcAft>
                <a:spcPts val="1000"/>
              </a:spcAft>
              <a:buClr>
                <a:schemeClr val="lt1"/>
              </a:buClr>
              <a:buSzPts val="1000"/>
              <a:buChar char="●"/>
            </a:pPr>
            <a:r>
              <a:rPr lang="es" sz="1000">
                <a:solidFill>
                  <a:schemeClr val="lt1"/>
                </a:solidFill>
              </a:rPr>
              <a:t>CCLIPS: recupera casos y estatutos pertinentes de varias bases de datos integradas.</a:t>
            </a:r>
            <a:endParaRPr sz="1000">
              <a:solidFill>
                <a:schemeClr val="lt1"/>
              </a:solidFill>
            </a:endParaRPr>
          </a:p>
        </p:txBody>
      </p:sp>
      <p:sp>
        <p:nvSpPr>
          <p:cNvPr id="344" name="Google Shape;344;p60"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400" b="1">
                <a:latin typeface="Bodoni Moda"/>
                <a:ea typeface="Bodoni Moda"/>
                <a:cs typeface="Bodoni Moda"/>
                <a:sym typeface="Bodoni Moda"/>
              </a:rPr>
              <a:t>Herramientas legales para preguntas y respuestas</a:t>
            </a:r>
            <a:endParaRPr sz="2400" b="1">
              <a:solidFill>
                <a:schemeClr val="lt1"/>
              </a:solidFill>
              <a:latin typeface="Bodoni Moda"/>
              <a:ea typeface="Bodoni Moda"/>
              <a:cs typeface="Bodoni Moda"/>
              <a:sym typeface="Bodoni Moda"/>
            </a:endParaRPr>
          </a:p>
        </p:txBody>
      </p:sp>
      <p:sp>
        <p:nvSpPr>
          <p:cNvPr id="345" name="Google Shape;345;p60"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Herramientas de investigación jurídica</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32515918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61" descr="header_0"/>
          <p:cNvSpPr txBox="1">
            <a:spLocks noGrp="1"/>
          </p:cNvSpPr>
          <p:nvPr>
            <p:ph type="subTitle" idx="4294967295"/>
          </p:nvPr>
        </p:nvSpPr>
        <p:spPr>
          <a:xfrm>
            <a:off x="348525" y="1220508"/>
            <a:ext cx="2731200" cy="1684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rPr>
              <a:t>Capacidades de las herramientas de predicción legal</a:t>
            </a:r>
            <a:endParaRPr sz="1200">
              <a:solidFill>
                <a:schemeClr val="lt1"/>
              </a:solidFill>
            </a:endParaRPr>
          </a:p>
        </p:txBody>
      </p:sp>
      <p:sp>
        <p:nvSpPr>
          <p:cNvPr id="351" name="Google Shape;351;p61" descr="detail_0"/>
          <p:cNvSpPr txBox="1">
            <a:spLocks noGrp="1"/>
          </p:cNvSpPr>
          <p:nvPr>
            <p:ph type="body" idx="1"/>
          </p:nvPr>
        </p:nvSpPr>
        <p:spPr>
          <a:xfrm>
            <a:off x="3200075" y="1220400"/>
            <a:ext cx="5595300" cy="1684200"/>
          </a:xfrm>
          <a:prstGeom prst="rect">
            <a:avLst/>
          </a:prstGeom>
        </p:spPr>
        <p:txBody>
          <a:bodyPr spcFirstLastPara="1" wrap="square" lIns="0" tIns="91425" rIns="0" bIns="91425" anchor="t" anchorCtr="0">
            <a:noAutofit/>
          </a:bodyPr>
          <a:lstStyle/>
          <a:p>
            <a:pPr marL="342900" lvl="0" indent="-219075" algn="l" rtl="0">
              <a:spcBef>
                <a:spcPts val="0"/>
              </a:spcBef>
              <a:spcAft>
                <a:spcPts val="0"/>
              </a:spcAft>
              <a:buClr>
                <a:schemeClr val="lt1"/>
              </a:buClr>
              <a:buSzPts val="1200"/>
              <a:buChar char="●"/>
            </a:pPr>
            <a:r>
              <a:rPr lang="es" sz="1200">
                <a:solidFill>
                  <a:schemeClr val="lt1"/>
                </a:solidFill>
              </a:rPr>
              <a:t>Predecir los resultados de los casos judiciales utilizando datos históricos.</a:t>
            </a:r>
            <a:endParaRPr sz="1200">
              <a:solidFill>
                <a:schemeClr val="lt1"/>
              </a:solidFill>
            </a:endParaRPr>
          </a:p>
          <a:p>
            <a:pPr marL="342900" lvl="0" indent="-219075" algn="l" rtl="0">
              <a:spcBef>
                <a:spcPts val="1000"/>
              </a:spcBef>
              <a:spcAft>
                <a:spcPts val="0"/>
              </a:spcAft>
              <a:buClr>
                <a:schemeClr val="lt1"/>
              </a:buClr>
              <a:buSzPts val="1200"/>
              <a:buChar char="●"/>
            </a:pPr>
            <a:r>
              <a:rPr lang="es" sz="1200">
                <a:solidFill>
                  <a:schemeClr val="lt1"/>
                </a:solidFill>
              </a:rPr>
              <a:t>Analizar patrones en fallos anteriores para pronosticar decisiones futuras.</a:t>
            </a:r>
            <a:endParaRPr sz="1200">
              <a:solidFill>
                <a:schemeClr val="lt1"/>
              </a:solidFill>
            </a:endParaRPr>
          </a:p>
          <a:p>
            <a:pPr marL="342900" lvl="0" indent="-219075" algn="l" rtl="0">
              <a:spcBef>
                <a:spcPts val="1000"/>
              </a:spcBef>
              <a:spcAft>
                <a:spcPts val="1000"/>
              </a:spcAft>
              <a:buClr>
                <a:schemeClr val="lt1"/>
              </a:buClr>
              <a:buSzPts val="1200"/>
              <a:buChar char="●"/>
            </a:pPr>
            <a:r>
              <a:rPr lang="es" sz="1200">
                <a:solidFill>
                  <a:schemeClr val="lt1"/>
                </a:solidFill>
              </a:rPr>
              <a:t>Proporcionar información para la estrategia de casos y la evaluación de riesgos.</a:t>
            </a:r>
            <a:endParaRPr sz="1200">
              <a:solidFill>
                <a:schemeClr val="lt1"/>
              </a:solidFill>
            </a:endParaRPr>
          </a:p>
        </p:txBody>
      </p:sp>
      <p:sp>
        <p:nvSpPr>
          <p:cNvPr id="352" name="Google Shape;352;p61" descr="header_1"/>
          <p:cNvSpPr txBox="1">
            <a:spLocks noGrp="1"/>
          </p:cNvSpPr>
          <p:nvPr>
            <p:ph type="subTitle" idx="4294967295"/>
          </p:nvPr>
        </p:nvSpPr>
        <p:spPr>
          <a:xfrm>
            <a:off x="348500" y="3119761"/>
            <a:ext cx="2731200" cy="1684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rPr>
              <a:t>Ejemplos de herramientas de predicción legal</a:t>
            </a:r>
            <a:endParaRPr sz="1200">
              <a:solidFill>
                <a:schemeClr val="lt1"/>
              </a:solidFill>
            </a:endParaRPr>
          </a:p>
        </p:txBody>
      </p:sp>
      <p:sp>
        <p:nvSpPr>
          <p:cNvPr id="353" name="Google Shape;353;p61" descr="detail_1"/>
          <p:cNvSpPr txBox="1">
            <a:spLocks noGrp="1"/>
          </p:cNvSpPr>
          <p:nvPr>
            <p:ph type="body" idx="1"/>
          </p:nvPr>
        </p:nvSpPr>
        <p:spPr>
          <a:xfrm>
            <a:off x="3200050" y="3119653"/>
            <a:ext cx="5595300" cy="1684200"/>
          </a:xfrm>
          <a:prstGeom prst="rect">
            <a:avLst/>
          </a:prstGeom>
        </p:spPr>
        <p:txBody>
          <a:bodyPr spcFirstLastPara="1" wrap="square" lIns="0" tIns="91425" rIns="0" bIns="91425" anchor="t" anchorCtr="0">
            <a:noAutofit/>
          </a:bodyPr>
          <a:lstStyle/>
          <a:p>
            <a:pPr marL="342900" lvl="0" indent="-200025" algn="l" rtl="0">
              <a:spcBef>
                <a:spcPts val="0"/>
              </a:spcBef>
              <a:spcAft>
                <a:spcPts val="0"/>
              </a:spcAft>
              <a:buClr>
                <a:schemeClr val="lt1"/>
              </a:buClr>
              <a:buSzPts val="900"/>
              <a:buChar char="●"/>
            </a:pPr>
            <a:r>
              <a:rPr lang="es" sz="900">
                <a:solidFill>
                  <a:schemeClr val="lt1"/>
                </a:solidFill>
              </a:rPr>
              <a:t>Scotus: Pronostica los resultados de los casos de la Corte Suprema de Estados Unidos con un 70% de precisión.</a:t>
            </a:r>
            <a:endParaRPr sz="900">
              <a:solidFill>
                <a:schemeClr val="lt1"/>
              </a:solidFill>
            </a:endParaRPr>
          </a:p>
          <a:p>
            <a:pPr marL="342900" lvl="0" indent="-200025" algn="l" rtl="0">
              <a:spcBef>
                <a:spcPts val="1000"/>
              </a:spcBef>
              <a:spcAft>
                <a:spcPts val="0"/>
              </a:spcAft>
              <a:buClr>
                <a:schemeClr val="lt1"/>
              </a:buClr>
              <a:buSzPts val="900"/>
              <a:buChar char="●"/>
            </a:pPr>
            <a:r>
              <a:rPr lang="es" sz="900">
                <a:solidFill>
                  <a:schemeClr val="lt1"/>
                </a:solidFill>
              </a:rPr>
              <a:t>Lex Machina: Predice los resultados de los casos de propiedad intelectual con un 64% de precisión.</a:t>
            </a:r>
            <a:endParaRPr sz="900">
              <a:solidFill>
                <a:schemeClr val="lt1"/>
              </a:solidFill>
            </a:endParaRPr>
          </a:p>
          <a:p>
            <a:pPr marL="342900" lvl="0" indent="-200025" algn="l" rtl="0">
              <a:spcBef>
                <a:spcPts val="1000"/>
              </a:spcBef>
              <a:spcAft>
                <a:spcPts val="0"/>
              </a:spcAft>
              <a:buClr>
                <a:schemeClr val="lt1"/>
              </a:buClr>
              <a:buSzPts val="900"/>
              <a:buChar char="●"/>
            </a:pPr>
            <a:r>
              <a:rPr lang="es" sz="900">
                <a:solidFill>
                  <a:schemeClr val="lt1"/>
                </a:solidFill>
              </a:rPr>
              <a:t>Motion Kickstarter: muestra tendencias en mociones concedidas o denegadas en los tribunales.</a:t>
            </a:r>
            <a:endParaRPr sz="900">
              <a:solidFill>
                <a:schemeClr val="lt1"/>
              </a:solidFill>
            </a:endParaRPr>
          </a:p>
          <a:p>
            <a:pPr marL="342900" lvl="0" indent="-200025" algn="l" rtl="0">
              <a:spcBef>
                <a:spcPts val="1000"/>
              </a:spcBef>
              <a:spcAft>
                <a:spcPts val="0"/>
              </a:spcAft>
              <a:buClr>
                <a:schemeClr val="lt1"/>
              </a:buClr>
              <a:buSzPts val="900"/>
              <a:buChar char="●"/>
            </a:pPr>
            <a:r>
              <a:rPr lang="es" sz="900">
                <a:solidFill>
                  <a:schemeClr val="lt1"/>
                </a:solidFill>
              </a:rPr>
              <a:t>CaseCruncher Alpha: ofrece alta precisión en la predicción de decisiones judiciales basadas en hechos del caso.</a:t>
            </a:r>
            <a:endParaRPr sz="900">
              <a:solidFill>
                <a:schemeClr val="lt1"/>
              </a:solidFill>
            </a:endParaRPr>
          </a:p>
          <a:p>
            <a:pPr marL="342900" lvl="0" indent="-200025" algn="l" rtl="0">
              <a:spcBef>
                <a:spcPts val="1000"/>
              </a:spcBef>
              <a:spcAft>
                <a:spcPts val="1000"/>
              </a:spcAft>
              <a:buClr>
                <a:schemeClr val="lt1"/>
              </a:buClr>
              <a:buSzPts val="900"/>
              <a:buChar char="●"/>
            </a:pPr>
            <a:r>
              <a:rPr lang="es" sz="900">
                <a:solidFill>
                  <a:schemeClr val="lt1"/>
                </a:solidFill>
              </a:rPr>
              <a:t>Blue J Legal: utiliza el aprendizaje automático para analizar hechos y predecir decisiones judiciales.</a:t>
            </a:r>
            <a:endParaRPr sz="900">
              <a:solidFill>
                <a:schemeClr val="lt1"/>
              </a:solidFill>
            </a:endParaRPr>
          </a:p>
        </p:txBody>
      </p:sp>
      <p:sp>
        <p:nvSpPr>
          <p:cNvPr id="354" name="Google Shape;354;p61"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400" b="1">
                <a:latin typeface="Bodoni Moda"/>
                <a:ea typeface="Bodoni Moda"/>
                <a:cs typeface="Bodoni Moda"/>
                <a:sym typeface="Bodoni Moda"/>
              </a:rPr>
              <a:t>Herramientas de predicción legal</a:t>
            </a:r>
            <a:endParaRPr sz="2400" b="1">
              <a:solidFill>
                <a:schemeClr val="lt1"/>
              </a:solidFill>
              <a:latin typeface="Bodoni Moda"/>
              <a:ea typeface="Bodoni Moda"/>
              <a:cs typeface="Bodoni Moda"/>
              <a:sym typeface="Bodoni Moda"/>
            </a:endParaRPr>
          </a:p>
        </p:txBody>
      </p:sp>
      <p:sp>
        <p:nvSpPr>
          <p:cNvPr id="355" name="Google Shape;355;p61"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Tecnología Jurídica</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41591926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62" descr="header_0"/>
          <p:cNvSpPr txBox="1">
            <a:spLocks noGrp="1"/>
          </p:cNvSpPr>
          <p:nvPr>
            <p:ph type="subTitle" idx="4294967295"/>
          </p:nvPr>
        </p:nvSpPr>
        <p:spPr>
          <a:xfrm>
            <a:off x="348600" y="1299750"/>
            <a:ext cx="3779700" cy="6990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1"/>
                </a:solidFill>
                <a:latin typeface="Noto Sans"/>
                <a:ea typeface="Noto Sans"/>
                <a:cs typeface="Noto Sans"/>
                <a:sym typeface="Noto Sans"/>
              </a:rPr>
              <a:t>Función de las herramientas de análisis y revisión de contratos</a:t>
            </a:r>
            <a:endParaRPr sz="1200" b="1">
              <a:solidFill>
                <a:schemeClr val="accent1"/>
              </a:solidFill>
              <a:latin typeface="Noto Sans"/>
              <a:ea typeface="Noto Sans"/>
              <a:cs typeface="Noto Sans"/>
              <a:sym typeface="Noto Sans"/>
            </a:endParaRPr>
          </a:p>
        </p:txBody>
      </p:sp>
      <p:sp>
        <p:nvSpPr>
          <p:cNvPr id="361" name="Google Shape;361;p62" descr="header_1"/>
          <p:cNvSpPr txBox="1">
            <a:spLocks noGrp="1"/>
          </p:cNvSpPr>
          <p:nvPr>
            <p:ph type="subTitle" idx="4294967295"/>
          </p:nvPr>
        </p:nvSpPr>
        <p:spPr>
          <a:xfrm>
            <a:off x="4569498" y="1299750"/>
            <a:ext cx="3779700" cy="699000"/>
          </a:xfrm>
          <a:prstGeom prst="rect">
            <a:avLst/>
          </a:prstGeom>
        </p:spPr>
        <p:txBody>
          <a:bodyPr spcFirstLastPara="1" wrap="square" lIns="0" tIns="91425" rIns="91425" bIns="91425" anchor="b" anchorCtr="0">
            <a:noAutofit/>
          </a:bodyPr>
          <a:lstStyle/>
          <a:p>
            <a:pPr marL="0" lvl="0" indent="0" algn="l" rtl="0">
              <a:spcBef>
                <a:spcPts val="0"/>
              </a:spcBef>
              <a:spcAft>
                <a:spcPts val="800"/>
              </a:spcAft>
              <a:buNone/>
            </a:pPr>
            <a:r>
              <a:rPr lang="es" sz="1200" b="1">
                <a:solidFill>
                  <a:schemeClr val="accent1"/>
                </a:solidFill>
                <a:latin typeface="Noto Sans"/>
                <a:ea typeface="Noto Sans"/>
                <a:cs typeface="Noto Sans"/>
                <a:sym typeface="Noto Sans"/>
              </a:rPr>
              <a:t>Ejemplos de herramientas populares</a:t>
            </a:r>
            <a:endParaRPr sz="1200" b="1">
              <a:solidFill>
                <a:schemeClr val="accent1"/>
              </a:solidFill>
              <a:latin typeface="Noto Sans"/>
              <a:ea typeface="Noto Sans"/>
              <a:cs typeface="Noto Sans"/>
              <a:sym typeface="Noto Sans"/>
            </a:endParaRPr>
          </a:p>
        </p:txBody>
      </p:sp>
      <p:sp>
        <p:nvSpPr>
          <p:cNvPr id="362" name="Google Shape;362;p62" descr="detail_0"/>
          <p:cNvSpPr txBox="1">
            <a:spLocks noGrp="1"/>
          </p:cNvSpPr>
          <p:nvPr>
            <p:ph type="body" idx="1"/>
          </p:nvPr>
        </p:nvSpPr>
        <p:spPr>
          <a:xfrm>
            <a:off x="348597" y="2281725"/>
            <a:ext cx="3779700" cy="2482800"/>
          </a:xfrm>
          <a:prstGeom prst="rect">
            <a:avLst/>
          </a:prstGeom>
        </p:spPr>
        <p:txBody>
          <a:bodyPr spcFirstLastPara="1" wrap="square" lIns="0" tIns="91425" rIns="0" bIns="91425" anchor="t" anchorCtr="0">
            <a:noAutofit/>
          </a:bodyPr>
          <a:lstStyle/>
          <a:p>
            <a:pPr marL="342900" lvl="0" indent="-219075" algn="l" rtl="0">
              <a:spcBef>
                <a:spcPts val="0"/>
              </a:spcBef>
              <a:spcAft>
                <a:spcPts val="0"/>
              </a:spcAft>
              <a:buClr>
                <a:schemeClr val="lt1"/>
              </a:buClr>
              <a:buSzPts val="1200"/>
              <a:buChar char="●"/>
            </a:pPr>
            <a:r>
              <a:rPr lang="es" sz="1200">
                <a:solidFill>
                  <a:schemeClr val="lt1"/>
                </a:solidFill>
              </a:rPr>
              <a:t>Estas herramientas analizan los contratos a nivel de cláusula para determinar su cumplimiento y riesgos.</a:t>
            </a:r>
            <a:endParaRPr sz="1200">
              <a:solidFill>
                <a:schemeClr val="lt1"/>
              </a:solidFill>
            </a:endParaRPr>
          </a:p>
          <a:p>
            <a:pPr marL="342900" lvl="0" indent="-219075" algn="l" rtl="0">
              <a:spcBef>
                <a:spcPts val="1000"/>
              </a:spcBef>
              <a:spcAft>
                <a:spcPts val="0"/>
              </a:spcAft>
              <a:buClr>
                <a:schemeClr val="lt1"/>
              </a:buClr>
              <a:buSzPts val="1200"/>
              <a:buChar char="●"/>
            </a:pPr>
            <a:r>
              <a:rPr lang="es" sz="1200">
                <a:solidFill>
                  <a:schemeClr val="lt1"/>
                </a:solidFill>
              </a:rPr>
              <a:t>Automatizan el proceso de revisión, reduciendo significativamente el tiempo necesario para las evaluaciones legales.</a:t>
            </a:r>
            <a:endParaRPr sz="1200">
              <a:solidFill>
                <a:schemeClr val="lt1"/>
              </a:solidFill>
            </a:endParaRPr>
          </a:p>
          <a:p>
            <a:pPr marL="342900" lvl="0" indent="-219075" algn="l" rtl="0">
              <a:spcBef>
                <a:spcPts val="1000"/>
              </a:spcBef>
              <a:spcAft>
                <a:spcPts val="1000"/>
              </a:spcAft>
              <a:buClr>
                <a:schemeClr val="lt1"/>
              </a:buClr>
              <a:buSzPts val="1200"/>
              <a:buChar char="●"/>
            </a:pPr>
            <a:r>
              <a:rPr lang="es" sz="1200">
                <a:solidFill>
                  <a:schemeClr val="lt1"/>
                </a:solidFill>
              </a:rPr>
              <a:t>Proporcione información sobre los términos del contrato, ayudando a abogados y clientes a tomar decisiones informadas.</a:t>
            </a:r>
            <a:endParaRPr sz="1200">
              <a:solidFill>
                <a:schemeClr val="lt1"/>
              </a:solidFill>
            </a:endParaRPr>
          </a:p>
        </p:txBody>
      </p:sp>
      <p:sp>
        <p:nvSpPr>
          <p:cNvPr id="363" name="Google Shape;363;p62" descr="detail_1"/>
          <p:cNvSpPr txBox="1">
            <a:spLocks noGrp="1"/>
          </p:cNvSpPr>
          <p:nvPr>
            <p:ph type="body" idx="1"/>
          </p:nvPr>
        </p:nvSpPr>
        <p:spPr>
          <a:xfrm>
            <a:off x="4569492" y="2281725"/>
            <a:ext cx="3779700" cy="2482800"/>
          </a:xfrm>
          <a:prstGeom prst="rect">
            <a:avLst/>
          </a:prstGeom>
        </p:spPr>
        <p:txBody>
          <a:bodyPr spcFirstLastPara="1" wrap="square" lIns="0" tIns="91425" rIns="0" bIns="91425" anchor="t" anchorCtr="0">
            <a:noAutofit/>
          </a:bodyPr>
          <a:lstStyle/>
          <a:p>
            <a:pPr marL="342900" lvl="0" indent="-200025" algn="l" rtl="0">
              <a:spcBef>
                <a:spcPts val="0"/>
              </a:spcBef>
              <a:spcAft>
                <a:spcPts val="0"/>
              </a:spcAft>
              <a:buClr>
                <a:schemeClr val="lt1"/>
              </a:buClr>
              <a:buSzPts val="900"/>
              <a:buChar char="●"/>
            </a:pPr>
            <a:r>
              <a:rPr lang="es" sz="900">
                <a:solidFill>
                  <a:schemeClr val="lt1"/>
                </a:solidFill>
              </a:rPr>
              <a:t>LawGeex: Lee y resume con precisión los contratos, mejorando la eficiencia de la revisión.</a:t>
            </a:r>
            <a:endParaRPr sz="900">
              <a:solidFill>
                <a:schemeClr val="lt1"/>
              </a:solidFill>
            </a:endParaRPr>
          </a:p>
          <a:p>
            <a:pPr marL="342900" lvl="0" indent="-200025" algn="l" rtl="0">
              <a:spcBef>
                <a:spcPts val="1000"/>
              </a:spcBef>
              <a:spcAft>
                <a:spcPts val="0"/>
              </a:spcAft>
              <a:buClr>
                <a:schemeClr val="lt1"/>
              </a:buClr>
              <a:buSzPts val="900"/>
              <a:buChar char="●"/>
            </a:pPr>
            <a:r>
              <a:rPr lang="es" sz="900">
                <a:solidFill>
                  <a:schemeClr val="lt1"/>
                </a:solidFill>
              </a:rPr>
              <a:t>ThoughtRiver: escanea contratos y muestra información clave en un panel en línea.</a:t>
            </a:r>
            <a:endParaRPr sz="900">
              <a:solidFill>
                <a:schemeClr val="lt1"/>
              </a:solidFill>
            </a:endParaRPr>
          </a:p>
          <a:p>
            <a:pPr marL="342900" lvl="0" indent="-200025" algn="l" rtl="0">
              <a:spcBef>
                <a:spcPts val="1000"/>
              </a:spcBef>
              <a:spcAft>
                <a:spcPts val="0"/>
              </a:spcAft>
              <a:buClr>
                <a:schemeClr val="lt1"/>
              </a:buClr>
              <a:buSzPts val="900"/>
              <a:buChar char="●"/>
            </a:pPr>
            <a:r>
              <a:rPr lang="es" sz="900">
                <a:solidFill>
                  <a:schemeClr val="lt1"/>
                </a:solidFill>
              </a:rPr>
              <a:t>Robot Legal: Identifica cuestiones dentro de los contratos, asegurando solidez jurídica.</a:t>
            </a:r>
            <a:endParaRPr sz="900">
              <a:solidFill>
                <a:schemeClr val="lt1"/>
              </a:solidFill>
            </a:endParaRPr>
          </a:p>
          <a:p>
            <a:pPr marL="342900" lvl="0" indent="-200025" algn="l" rtl="0">
              <a:spcBef>
                <a:spcPts val="1000"/>
              </a:spcBef>
              <a:spcAft>
                <a:spcPts val="0"/>
              </a:spcAft>
              <a:buClr>
                <a:schemeClr val="lt1"/>
              </a:buClr>
              <a:buSzPts val="900"/>
              <a:buChar char="●"/>
            </a:pPr>
            <a:r>
              <a:rPr lang="es" sz="900">
                <a:solidFill>
                  <a:schemeClr val="lt1"/>
                </a:solidFill>
              </a:rPr>
              <a:t>Beagle: Diseñado para que los no profesionales gestionen y revisen contratos fácilmente.</a:t>
            </a:r>
            <a:endParaRPr sz="900">
              <a:solidFill>
                <a:schemeClr val="lt1"/>
              </a:solidFill>
            </a:endParaRPr>
          </a:p>
          <a:p>
            <a:pPr marL="342900" lvl="0" indent="-200025" algn="l" rtl="0">
              <a:spcBef>
                <a:spcPts val="1000"/>
              </a:spcBef>
              <a:spcAft>
                <a:spcPts val="1000"/>
              </a:spcAft>
              <a:buClr>
                <a:schemeClr val="lt1"/>
              </a:buClr>
              <a:buSzPts val="900"/>
              <a:buChar char="●"/>
            </a:pPr>
            <a:r>
              <a:rPr lang="es" sz="900">
                <a:solidFill>
                  <a:schemeClr val="lt1"/>
                </a:solidFill>
              </a:rPr>
              <a:t>COIN: Se especializa en revisar contratos de préstamos comerciales, ahorrando horas de abogado.</a:t>
            </a:r>
            <a:endParaRPr sz="900">
              <a:solidFill>
                <a:schemeClr val="lt1"/>
              </a:solidFill>
            </a:endParaRPr>
          </a:p>
        </p:txBody>
      </p:sp>
      <p:sp>
        <p:nvSpPr>
          <p:cNvPr id="364" name="Google Shape;364;p62"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400" b="1">
                <a:latin typeface="Bodoni Moda"/>
                <a:ea typeface="Bodoni Moda"/>
                <a:cs typeface="Bodoni Moda"/>
                <a:sym typeface="Bodoni Moda"/>
              </a:rPr>
              <a:t>Herramientas de revisión y análisis de contratos</a:t>
            </a:r>
            <a:endParaRPr sz="2400" b="1">
              <a:solidFill>
                <a:schemeClr val="lt1"/>
              </a:solidFill>
              <a:latin typeface="Bodoni Moda"/>
              <a:ea typeface="Bodoni Moda"/>
              <a:cs typeface="Bodoni Moda"/>
              <a:sym typeface="Bodoni Moda"/>
            </a:endParaRPr>
          </a:p>
        </p:txBody>
      </p:sp>
      <p:cxnSp>
        <p:nvCxnSpPr>
          <p:cNvPr id="365" name="Google Shape;365;p62"/>
          <p:cNvCxnSpPr/>
          <p:nvPr/>
        </p:nvCxnSpPr>
        <p:spPr>
          <a:xfrm>
            <a:off x="348600" y="2056125"/>
            <a:ext cx="1694700" cy="0"/>
          </a:xfrm>
          <a:prstGeom prst="straightConnector1">
            <a:avLst/>
          </a:prstGeom>
          <a:noFill/>
          <a:ln w="9525" cap="flat" cmpd="sng">
            <a:solidFill>
              <a:schemeClr val="dk2"/>
            </a:solidFill>
            <a:prstDash val="solid"/>
            <a:round/>
            <a:headEnd type="none" w="med" len="med"/>
            <a:tailEnd type="none" w="med" len="med"/>
          </a:ln>
        </p:spPr>
      </p:cxnSp>
      <p:cxnSp>
        <p:nvCxnSpPr>
          <p:cNvPr id="366" name="Google Shape;366;p62"/>
          <p:cNvCxnSpPr/>
          <p:nvPr/>
        </p:nvCxnSpPr>
        <p:spPr>
          <a:xfrm>
            <a:off x="4569500" y="2056125"/>
            <a:ext cx="1694700" cy="0"/>
          </a:xfrm>
          <a:prstGeom prst="straightConnector1">
            <a:avLst/>
          </a:prstGeom>
          <a:noFill/>
          <a:ln w="9525" cap="flat" cmpd="sng">
            <a:solidFill>
              <a:schemeClr val="dk2"/>
            </a:solidFill>
            <a:prstDash val="solid"/>
            <a:round/>
            <a:headEnd type="none" w="med" len="med"/>
            <a:tailEnd type="none" w="med" len="med"/>
          </a:ln>
        </p:spPr>
      </p:cxnSp>
      <p:sp>
        <p:nvSpPr>
          <p:cNvPr id="367" name="Google Shape;367;p62"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Herramientas</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23666289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63" descr="header_0"/>
          <p:cNvSpPr txBox="1">
            <a:spLocks noGrp="1"/>
          </p:cNvSpPr>
          <p:nvPr>
            <p:ph type="subTitle" idx="4294967295"/>
          </p:nvPr>
        </p:nvSpPr>
        <p:spPr>
          <a:xfrm>
            <a:off x="348525" y="1220508"/>
            <a:ext cx="2731200" cy="1684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rPr>
              <a:t>Propósito de las herramientas de dibujo</a:t>
            </a:r>
            <a:endParaRPr sz="1200">
              <a:solidFill>
                <a:schemeClr val="lt1"/>
              </a:solidFill>
            </a:endParaRPr>
          </a:p>
        </p:txBody>
      </p:sp>
      <p:sp>
        <p:nvSpPr>
          <p:cNvPr id="373" name="Google Shape;373;p63" descr="detail_0"/>
          <p:cNvSpPr txBox="1">
            <a:spLocks noGrp="1"/>
          </p:cNvSpPr>
          <p:nvPr>
            <p:ph type="body" idx="1"/>
          </p:nvPr>
        </p:nvSpPr>
        <p:spPr>
          <a:xfrm>
            <a:off x="3200075" y="1220400"/>
            <a:ext cx="5595300" cy="1684200"/>
          </a:xfrm>
          <a:prstGeom prst="rect">
            <a:avLst/>
          </a:prstGeom>
        </p:spPr>
        <p:txBody>
          <a:bodyPr spcFirstLastPara="1" wrap="square" lIns="0" tIns="91425" rIns="0" bIns="91425" anchor="t" anchorCtr="0">
            <a:noAutofit/>
          </a:bodyPr>
          <a:lstStyle/>
          <a:p>
            <a:pPr marL="342900" lvl="0" indent="-193675" algn="l" rtl="0">
              <a:spcBef>
                <a:spcPts val="0"/>
              </a:spcBef>
              <a:spcAft>
                <a:spcPts val="0"/>
              </a:spcAft>
              <a:buClr>
                <a:schemeClr val="lt1"/>
              </a:buClr>
              <a:buSzPts val="800"/>
              <a:buChar char="●"/>
            </a:pPr>
            <a:r>
              <a:rPr lang="es" sz="800">
                <a:solidFill>
                  <a:schemeClr val="lt1"/>
                </a:solidFill>
              </a:rPr>
              <a:t>Clifford Chance Dr@ft genera documentos legales personalizados, mejorando la calidad y la eficiencia.</a:t>
            </a:r>
            <a:endParaRPr sz="800">
              <a:solidFill>
                <a:schemeClr val="lt1"/>
              </a:solidFill>
            </a:endParaRPr>
          </a:p>
          <a:p>
            <a:pPr marL="342900" lvl="0" indent="-193675" algn="l" rtl="0">
              <a:spcBef>
                <a:spcPts val="1000"/>
              </a:spcBef>
              <a:spcAft>
                <a:spcPts val="0"/>
              </a:spcAft>
              <a:buClr>
                <a:schemeClr val="lt1"/>
              </a:buClr>
              <a:buSzPts val="800"/>
              <a:buChar char="●"/>
            </a:pPr>
            <a:r>
              <a:rPr lang="es" sz="800">
                <a:solidFill>
                  <a:schemeClr val="lt1"/>
                </a:solidFill>
              </a:rPr>
              <a:t>Desktop Lawyer agiliza la creación de documentos para profesionales del derecho.</a:t>
            </a:r>
            <a:endParaRPr sz="800">
              <a:solidFill>
                <a:schemeClr val="lt1"/>
              </a:solidFill>
            </a:endParaRPr>
          </a:p>
          <a:p>
            <a:pPr marL="342900" lvl="0" indent="-193675" algn="l" rtl="0">
              <a:spcBef>
                <a:spcPts val="1000"/>
              </a:spcBef>
              <a:spcAft>
                <a:spcPts val="0"/>
              </a:spcAft>
              <a:buClr>
                <a:schemeClr val="lt1"/>
              </a:buClr>
              <a:buSzPts val="800"/>
              <a:buChar char="●"/>
            </a:pPr>
            <a:r>
              <a:rPr lang="es" sz="800">
                <a:solidFill>
                  <a:schemeClr val="lt1"/>
                </a:solidFill>
              </a:rPr>
              <a:t>Legal Zoom ofrece redacción de documentos legales accesibles para particulares y pequeñas empresas.</a:t>
            </a:r>
            <a:endParaRPr sz="800">
              <a:solidFill>
                <a:schemeClr val="lt1"/>
              </a:solidFill>
            </a:endParaRPr>
          </a:p>
          <a:p>
            <a:pPr marL="342900" lvl="0" indent="-193675" algn="l" rtl="0">
              <a:spcBef>
                <a:spcPts val="1000"/>
              </a:spcBef>
              <a:spcAft>
                <a:spcPts val="0"/>
              </a:spcAft>
              <a:buClr>
                <a:schemeClr val="lt1"/>
              </a:buClr>
              <a:buSzPts val="800"/>
              <a:buChar char="●"/>
            </a:pPr>
            <a:r>
              <a:rPr lang="es" sz="800">
                <a:solidFill>
                  <a:schemeClr val="lt1"/>
                </a:solidFill>
              </a:rPr>
              <a:t>Rocket Lawyer proporciona una plataforma en línea para crear documentos legales con facilidad.</a:t>
            </a:r>
            <a:endParaRPr sz="800">
              <a:solidFill>
                <a:schemeClr val="lt1"/>
              </a:solidFill>
            </a:endParaRPr>
          </a:p>
          <a:p>
            <a:pPr marL="342900" lvl="0" indent="-193675" algn="l" rtl="0">
              <a:spcBef>
                <a:spcPts val="1000"/>
              </a:spcBef>
              <a:spcAft>
                <a:spcPts val="1000"/>
              </a:spcAft>
              <a:buClr>
                <a:schemeClr val="lt1"/>
              </a:buClr>
              <a:buSzPts val="800"/>
              <a:buChar char="●"/>
            </a:pPr>
            <a:r>
              <a:rPr lang="es" sz="800">
                <a:solidFill>
                  <a:schemeClr val="lt1"/>
                </a:solidFill>
              </a:rPr>
              <a:t>LegalVision y LawPath apoyan a las empresas emergentes con soluciones legales personalizadas.</a:t>
            </a:r>
            <a:endParaRPr sz="800">
              <a:solidFill>
                <a:schemeClr val="lt1"/>
              </a:solidFill>
            </a:endParaRPr>
          </a:p>
        </p:txBody>
      </p:sp>
      <p:sp>
        <p:nvSpPr>
          <p:cNvPr id="374" name="Google Shape;374;p63" descr="header_1"/>
          <p:cNvSpPr txBox="1">
            <a:spLocks noGrp="1"/>
          </p:cNvSpPr>
          <p:nvPr>
            <p:ph type="subTitle" idx="4294967295"/>
          </p:nvPr>
        </p:nvSpPr>
        <p:spPr>
          <a:xfrm>
            <a:off x="348500" y="3119761"/>
            <a:ext cx="2731200" cy="1684200"/>
          </a:xfrm>
          <a:prstGeom prst="rect">
            <a:avLst/>
          </a:prstGeom>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rPr>
              <a:t>Descripción general de las herramientas de citas</a:t>
            </a:r>
            <a:endParaRPr sz="1200">
              <a:solidFill>
                <a:schemeClr val="lt1"/>
              </a:solidFill>
            </a:endParaRPr>
          </a:p>
        </p:txBody>
      </p:sp>
      <p:sp>
        <p:nvSpPr>
          <p:cNvPr id="375" name="Google Shape;375;p63" descr="detail_1"/>
          <p:cNvSpPr txBox="1">
            <a:spLocks noGrp="1"/>
          </p:cNvSpPr>
          <p:nvPr>
            <p:ph type="body" idx="1"/>
          </p:nvPr>
        </p:nvSpPr>
        <p:spPr>
          <a:xfrm>
            <a:off x="3200050" y="3119653"/>
            <a:ext cx="5595300" cy="1684200"/>
          </a:xfrm>
          <a:prstGeom prst="rect">
            <a:avLst/>
          </a:prstGeom>
        </p:spPr>
        <p:txBody>
          <a:bodyPr spcFirstLastPara="1" wrap="square" lIns="0" tIns="91425" rIns="0" bIns="91425" anchor="t" anchorCtr="0">
            <a:noAutofit/>
          </a:bodyPr>
          <a:lstStyle/>
          <a:p>
            <a:pPr marL="342900" lvl="0" indent="-206375" algn="l" rtl="0">
              <a:spcBef>
                <a:spcPts val="0"/>
              </a:spcBef>
              <a:spcAft>
                <a:spcPts val="0"/>
              </a:spcAft>
              <a:buClr>
                <a:schemeClr val="lt1"/>
              </a:buClr>
              <a:buSzPts val="1000"/>
              <a:buChar char="●"/>
            </a:pPr>
            <a:r>
              <a:rPr lang="es" sz="1000">
                <a:solidFill>
                  <a:schemeClr val="lt1"/>
                </a:solidFill>
              </a:rPr>
              <a:t>KeyCite es un servicio integral de citas que rastrea el estado de casos y estatutos legales.</a:t>
            </a:r>
            <a:endParaRPr sz="1000">
              <a:solidFill>
                <a:schemeClr val="lt1"/>
              </a:solidFill>
            </a:endParaRPr>
          </a:p>
          <a:p>
            <a:pPr marL="342900" lvl="0" indent="-206375" algn="l" rtl="0">
              <a:spcBef>
                <a:spcPts val="1000"/>
              </a:spcBef>
              <a:spcAft>
                <a:spcPts val="0"/>
              </a:spcAft>
              <a:buClr>
                <a:schemeClr val="lt1"/>
              </a:buClr>
              <a:buSzPts val="1000"/>
              <a:buChar char="●"/>
            </a:pPr>
            <a:r>
              <a:rPr lang="es" sz="1000">
                <a:solidFill>
                  <a:schemeClr val="lt1"/>
                </a:solidFill>
              </a:rPr>
              <a:t>Ofrece historiales de citas detallados para garantizar que los documentos legales estén actualizados y sean precisos.</a:t>
            </a:r>
            <a:endParaRPr sz="1000">
              <a:solidFill>
                <a:schemeClr val="lt1"/>
              </a:solidFill>
            </a:endParaRPr>
          </a:p>
          <a:p>
            <a:pPr marL="342900" lvl="0" indent="-206375" algn="l" rtl="0">
              <a:spcBef>
                <a:spcPts val="1000"/>
              </a:spcBef>
              <a:spcAft>
                <a:spcPts val="0"/>
              </a:spcAft>
              <a:buClr>
                <a:schemeClr val="lt1"/>
              </a:buClr>
              <a:buSzPts val="1000"/>
              <a:buChar char="●"/>
            </a:pPr>
            <a:r>
              <a:rPr lang="es" sz="1000">
                <a:solidFill>
                  <a:schemeClr val="lt1"/>
                </a:solidFill>
              </a:rPr>
              <a:t>Las herramientas de citas ayudan a los profesionales del derecho a mantener el cumplimiento de las normas legales.</a:t>
            </a:r>
            <a:endParaRPr sz="1000">
              <a:solidFill>
                <a:schemeClr val="lt1"/>
              </a:solidFill>
            </a:endParaRPr>
          </a:p>
          <a:p>
            <a:pPr marL="342900" lvl="0" indent="-206375" algn="l" rtl="0">
              <a:spcBef>
                <a:spcPts val="1000"/>
              </a:spcBef>
              <a:spcAft>
                <a:spcPts val="1000"/>
              </a:spcAft>
              <a:buClr>
                <a:schemeClr val="lt1"/>
              </a:buClr>
              <a:buSzPts val="1000"/>
              <a:buChar char="●"/>
            </a:pPr>
            <a:r>
              <a:rPr lang="es" sz="1000">
                <a:solidFill>
                  <a:schemeClr val="lt1"/>
                </a:solidFill>
              </a:rPr>
              <a:t>Las citas precisas mejoran la credibilidad de los documentos y argumentos legales.</a:t>
            </a:r>
            <a:endParaRPr sz="1000">
              <a:solidFill>
                <a:schemeClr val="lt1"/>
              </a:solidFill>
            </a:endParaRPr>
          </a:p>
        </p:txBody>
      </p:sp>
      <p:sp>
        <p:nvSpPr>
          <p:cNvPr id="376" name="Google Shape;376;p63" descr="title"/>
          <p:cNvSpPr txBox="1">
            <a:spLocks noGrp="1"/>
          </p:cNvSpPr>
          <p:nvPr>
            <p:ph type="title"/>
          </p:nvPr>
        </p:nvSpPr>
        <p:spPr>
          <a:xfrm>
            <a:off x="348600" y="521275"/>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400" b="1">
                <a:latin typeface="Bodoni Moda"/>
                <a:ea typeface="Bodoni Moda"/>
                <a:cs typeface="Bodoni Moda"/>
                <a:sym typeface="Bodoni Moda"/>
              </a:rPr>
              <a:t>Herramientas de redacción y citación</a:t>
            </a:r>
            <a:endParaRPr sz="2400" b="1">
              <a:solidFill>
                <a:schemeClr val="lt1"/>
              </a:solidFill>
              <a:latin typeface="Bodoni Moda"/>
              <a:ea typeface="Bodoni Moda"/>
              <a:cs typeface="Bodoni Moda"/>
              <a:sym typeface="Bodoni Moda"/>
            </a:endParaRPr>
          </a:p>
        </p:txBody>
      </p:sp>
      <p:sp>
        <p:nvSpPr>
          <p:cNvPr id="377" name="Google Shape;377;p63"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Herramientas</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16592976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64" descr="title"/>
          <p:cNvSpPr txBox="1">
            <a:spLocks noGrp="1"/>
          </p:cNvSpPr>
          <p:nvPr>
            <p:ph type="title"/>
          </p:nvPr>
        </p:nvSpPr>
        <p:spPr>
          <a:xfrm>
            <a:off x="348600" y="521275"/>
            <a:ext cx="8334300"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SzPts val="990"/>
              <a:buNone/>
            </a:pPr>
            <a:r>
              <a:rPr lang="es" b="1">
                <a:latin typeface="Bodoni Moda"/>
                <a:ea typeface="Bodoni Moda"/>
                <a:cs typeface="Bodoni Moda"/>
                <a:sym typeface="Bodoni Moda"/>
              </a:rPr>
              <a:t>Consideraciones legales y éticas</a:t>
            </a:r>
            <a:endParaRPr sz="2400" b="1">
              <a:solidFill>
                <a:schemeClr val="lt1"/>
              </a:solidFill>
              <a:latin typeface="Bodoni Moda"/>
              <a:ea typeface="Bodoni Moda"/>
              <a:cs typeface="Bodoni Moda"/>
              <a:sym typeface="Bodoni Moda"/>
            </a:endParaRPr>
          </a:p>
        </p:txBody>
      </p:sp>
      <p:sp>
        <p:nvSpPr>
          <p:cNvPr id="383" name="Google Shape;383;p64"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4"/>
                </a:solidFill>
                <a:latin typeface="Noto Sans"/>
                <a:ea typeface="Noto Sans"/>
                <a:cs typeface="Noto Sans"/>
                <a:sym typeface="Noto Sans"/>
              </a:rPr>
              <a:t>Ética</a:t>
            </a:r>
            <a:endParaRPr sz="1000" b="1">
              <a:solidFill>
                <a:schemeClr val="accent4"/>
              </a:solidFill>
              <a:latin typeface="Noto Sans"/>
              <a:ea typeface="Noto Sans"/>
              <a:cs typeface="Noto Sans"/>
              <a:sym typeface="Noto Sans"/>
            </a:endParaRPr>
          </a:p>
        </p:txBody>
      </p:sp>
      <p:sp>
        <p:nvSpPr>
          <p:cNvPr id="384" name="Google Shape;384;p64" descr="detail_0"/>
          <p:cNvSpPr txBox="1">
            <a:spLocks noGrp="1"/>
          </p:cNvSpPr>
          <p:nvPr>
            <p:ph type="body" idx="1"/>
          </p:nvPr>
        </p:nvSpPr>
        <p:spPr>
          <a:xfrm>
            <a:off x="348550" y="1769050"/>
            <a:ext cx="3790800" cy="1213500"/>
          </a:xfrm>
          <a:prstGeom prst="rect">
            <a:avLst/>
          </a:prstGeom>
        </p:spPr>
        <p:txBody>
          <a:bodyPr spcFirstLastPara="1" wrap="square" lIns="0" tIns="91425" rIns="91425" bIns="91425" anchor="t" anchorCtr="0">
            <a:noAutofit/>
          </a:bodyPr>
          <a:lstStyle/>
          <a:p>
            <a:pPr marL="0" lvl="0" indent="0" algn="l" rtl="0">
              <a:spcBef>
                <a:spcPts val="0"/>
              </a:spcBef>
              <a:spcAft>
                <a:spcPts val="1000"/>
              </a:spcAft>
              <a:buNone/>
            </a:pPr>
            <a:r>
              <a:rPr lang="es" sz="1200">
                <a:solidFill>
                  <a:schemeClr val="lt1"/>
                </a:solidFill>
              </a:rPr>
              <a:t>Los sistemas de inteligencia artificial deben cumplir con las leyes de privacidad de datos, como GDPR y CCPA, para proteger la información confidencial procesada durante la investigación legal.</a:t>
            </a:r>
            <a:endParaRPr sz="1200">
              <a:solidFill>
                <a:schemeClr val="lt1"/>
              </a:solidFill>
            </a:endParaRPr>
          </a:p>
        </p:txBody>
      </p:sp>
      <p:sp>
        <p:nvSpPr>
          <p:cNvPr id="385" name="Google Shape;385;p64" descr="header_0"/>
          <p:cNvSpPr txBox="1">
            <a:spLocks noGrp="1"/>
          </p:cNvSpPr>
          <p:nvPr>
            <p:ph type="subTitle" idx="4294967295"/>
          </p:nvPr>
        </p:nvSpPr>
        <p:spPr>
          <a:xfrm>
            <a:off x="348538" y="1354150"/>
            <a:ext cx="3790800" cy="414900"/>
          </a:xfrm>
          <a:prstGeom prst="rect">
            <a:avLst/>
          </a:prstGeom>
        </p:spPr>
        <p:txBody>
          <a:bodyPr spcFirstLastPara="1" wrap="square" lIns="0" tIns="0" rIns="91425" bIns="0" anchor="t" anchorCtr="0">
            <a:noAutofit/>
          </a:bodyPr>
          <a:lstStyle/>
          <a:p>
            <a:pPr marL="0" lvl="0" indent="0" algn="l" rtl="0">
              <a:lnSpc>
                <a:spcPct val="100000"/>
              </a:lnSpc>
              <a:spcBef>
                <a:spcPts val="0"/>
              </a:spcBef>
              <a:spcAft>
                <a:spcPts val="800"/>
              </a:spcAft>
              <a:buNone/>
            </a:pPr>
            <a:r>
              <a:rPr lang="es" sz="1200" b="1">
                <a:solidFill>
                  <a:schemeClr val="accent4"/>
                </a:solidFill>
              </a:rPr>
              <a:t>Leyes de privacidad de datos</a:t>
            </a:r>
            <a:endParaRPr sz="1200" b="1">
              <a:solidFill>
                <a:schemeClr val="accent4"/>
              </a:solidFill>
            </a:endParaRPr>
          </a:p>
        </p:txBody>
      </p:sp>
      <p:sp>
        <p:nvSpPr>
          <p:cNvPr id="386" name="Google Shape;386;p64" descr="detail_1"/>
          <p:cNvSpPr txBox="1">
            <a:spLocks noGrp="1"/>
          </p:cNvSpPr>
          <p:nvPr>
            <p:ph type="body" idx="1"/>
          </p:nvPr>
        </p:nvSpPr>
        <p:spPr>
          <a:xfrm>
            <a:off x="5004676" y="1769050"/>
            <a:ext cx="3790800" cy="1213500"/>
          </a:xfrm>
          <a:prstGeom prst="rect">
            <a:avLst/>
          </a:prstGeom>
        </p:spPr>
        <p:txBody>
          <a:bodyPr spcFirstLastPara="1" wrap="square" lIns="0" tIns="91425" rIns="91425" bIns="91425" anchor="t" anchorCtr="0">
            <a:noAutofit/>
          </a:bodyPr>
          <a:lstStyle/>
          <a:p>
            <a:pPr marL="0" lvl="0" indent="0" algn="l" rtl="0">
              <a:spcBef>
                <a:spcPts val="0"/>
              </a:spcBef>
              <a:spcAft>
                <a:spcPts val="1000"/>
              </a:spcAft>
              <a:buNone/>
            </a:pPr>
            <a:r>
              <a:rPr lang="es" sz="1200">
                <a:solidFill>
                  <a:schemeClr val="lt1"/>
                </a:solidFill>
              </a:rPr>
              <a:t>Mantener la confidencialidad del cliente es crucial; Las herramientas de IA deben diseñarse para salvaguardar la información confidencial durante su uso.</a:t>
            </a:r>
            <a:endParaRPr sz="1200">
              <a:solidFill>
                <a:schemeClr val="lt1"/>
              </a:solidFill>
            </a:endParaRPr>
          </a:p>
        </p:txBody>
      </p:sp>
      <p:sp>
        <p:nvSpPr>
          <p:cNvPr id="387" name="Google Shape;387;p64" descr="header_1"/>
          <p:cNvSpPr txBox="1">
            <a:spLocks noGrp="1"/>
          </p:cNvSpPr>
          <p:nvPr>
            <p:ph type="subTitle" idx="4294967295"/>
          </p:nvPr>
        </p:nvSpPr>
        <p:spPr>
          <a:xfrm>
            <a:off x="5004670" y="1354150"/>
            <a:ext cx="3790800" cy="414900"/>
          </a:xfrm>
          <a:prstGeom prst="rect">
            <a:avLst/>
          </a:prstGeom>
        </p:spPr>
        <p:txBody>
          <a:bodyPr spcFirstLastPara="1" wrap="square" lIns="0" tIns="0" rIns="91425" bIns="0" anchor="t" anchorCtr="0">
            <a:noAutofit/>
          </a:bodyPr>
          <a:lstStyle/>
          <a:p>
            <a:pPr marL="0" lvl="0" indent="0" algn="l" rtl="0">
              <a:lnSpc>
                <a:spcPct val="100000"/>
              </a:lnSpc>
              <a:spcBef>
                <a:spcPts val="0"/>
              </a:spcBef>
              <a:spcAft>
                <a:spcPts val="800"/>
              </a:spcAft>
              <a:buNone/>
            </a:pPr>
            <a:r>
              <a:rPr lang="es" sz="1200" b="1">
                <a:solidFill>
                  <a:schemeClr val="accent4"/>
                </a:solidFill>
              </a:rPr>
              <a:t>Confidencialidad del cliente</a:t>
            </a:r>
            <a:endParaRPr sz="1200" b="1">
              <a:solidFill>
                <a:schemeClr val="accent4"/>
              </a:solidFill>
            </a:endParaRPr>
          </a:p>
        </p:txBody>
      </p:sp>
      <p:sp>
        <p:nvSpPr>
          <p:cNvPr id="388" name="Google Shape;388;p64" descr="detail_2"/>
          <p:cNvSpPr txBox="1">
            <a:spLocks noGrp="1"/>
          </p:cNvSpPr>
          <p:nvPr>
            <p:ph type="body" idx="1"/>
          </p:nvPr>
        </p:nvSpPr>
        <p:spPr>
          <a:xfrm>
            <a:off x="348550" y="3397100"/>
            <a:ext cx="3790800" cy="1213500"/>
          </a:xfrm>
          <a:prstGeom prst="rect">
            <a:avLst/>
          </a:prstGeom>
        </p:spPr>
        <p:txBody>
          <a:bodyPr spcFirstLastPara="1" wrap="square" lIns="0" tIns="91425" rIns="91425" bIns="91425" anchor="t" anchorCtr="0">
            <a:noAutofit/>
          </a:bodyPr>
          <a:lstStyle/>
          <a:p>
            <a:pPr marL="0" lvl="0" indent="0" algn="l" rtl="0">
              <a:spcBef>
                <a:spcPts val="0"/>
              </a:spcBef>
              <a:spcAft>
                <a:spcPts val="1000"/>
              </a:spcAft>
              <a:buNone/>
            </a:pPr>
            <a:r>
              <a:rPr lang="es" sz="1200">
                <a:solidFill>
                  <a:schemeClr val="lt1"/>
                </a:solidFill>
              </a:rPr>
              <a:t>Los sistemas de IA pueden heredar sesgos de los datos de entrenamiento, lo que lleva a resultados injustos, lo que hace que la transparencia en la toma de decisiones de IA sea esencial.</a:t>
            </a:r>
            <a:endParaRPr sz="1200">
              <a:solidFill>
                <a:schemeClr val="lt1"/>
              </a:solidFill>
            </a:endParaRPr>
          </a:p>
        </p:txBody>
      </p:sp>
      <p:sp>
        <p:nvSpPr>
          <p:cNvPr id="389" name="Google Shape;389;p64" descr="header_2"/>
          <p:cNvSpPr txBox="1">
            <a:spLocks noGrp="1"/>
          </p:cNvSpPr>
          <p:nvPr>
            <p:ph type="subTitle" idx="4294967295"/>
          </p:nvPr>
        </p:nvSpPr>
        <p:spPr>
          <a:xfrm>
            <a:off x="348538" y="2982403"/>
            <a:ext cx="3790800" cy="414900"/>
          </a:xfrm>
          <a:prstGeom prst="rect">
            <a:avLst/>
          </a:prstGeom>
        </p:spPr>
        <p:txBody>
          <a:bodyPr spcFirstLastPara="1" wrap="square" lIns="0" tIns="0" rIns="91425" bIns="0" anchor="t" anchorCtr="0">
            <a:noAutofit/>
          </a:bodyPr>
          <a:lstStyle/>
          <a:p>
            <a:pPr marL="0" lvl="0" indent="0" algn="l" rtl="0">
              <a:lnSpc>
                <a:spcPct val="100000"/>
              </a:lnSpc>
              <a:spcBef>
                <a:spcPts val="0"/>
              </a:spcBef>
              <a:spcAft>
                <a:spcPts val="800"/>
              </a:spcAft>
              <a:buNone/>
            </a:pPr>
            <a:r>
              <a:rPr lang="es" sz="1200" b="1">
                <a:solidFill>
                  <a:schemeClr val="accent4"/>
                </a:solidFill>
              </a:rPr>
              <a:t>Sesgo algorítmico</a:t>
            </a:r>
            <a:endParaRPr sz="1200" b="1">
              <a:solidFill>
                <a:schemeClr val="accent4"/>
              </a:solidFill>
            </a:endParaRPr>
          </a:p>
        </p:txBody>
      </p:sp>
      <p:sp>
        <p:nvSpPr>
          <p:cNvPr id="390" name="Google Shape;390;p64" descr="detail_3"/>
          <p:cNvSpPr txBox="1">
            <a:spLocks noGrp="1"/>
          </p:cNvSpPr>
          <p:nvPr>
            <p:ph type="body" idx="1"/>
          </p:nvPr>
        </p:nvSpPr>
        <p:spPr>
          <a:xfrm>
            <a:off x="5004678" y="3397100"/>
            <a:ext cx="3790800" cy="1213500"/>
          </a:xfrm>
          <a:prstGeom prst="rect">
            <a:avLst/>
          </a:prstGeom>
        </p:spPr>
        <p:txBody>
          <a:bodyPr spcFirstLastPara="1" wrap="square" lIns="0" tIns="91425" rIns="91425" bIns="91425" anchor="t" anchorCtr="0">
            <a:noAutofit/>
          </a:bodyPr>
          <a:lstStyle/>
          <a:p>
            <a:pPr marL="0" lvl="0" indent="0" algn="l" rtl="0">
              <a:spcBef>
                <a:spcPts val="0"/>
              </a:spcBef>
              <a:spcAft>
                <a:spcPts val="1000"/>
              </a:spcAft>
              <a:buNone/>
            </a:pPr>
            <a:r>
              <a:rPr lang="es" sz="1200">
                <a:solidFill>
                  <a:schemeClr val="lt1"/>
                </a:solidFill>
              </a:rPr>
              <a:t>Si bien la IA puede proporcionar información, los profesionales del derecho deben conservar la responsabilidad final en la toma de decisiones, garantizando la responsabilidad por los errores.</a:t>
            </a:r>
            <a:endParaRPr sz="1200">
              <a:solidFill>
                <a:schemeClr val="lt1"/>
              </a:solidFill>
            </a:endParaRPr>
          </a:p>
        </p:txBody>
      </p:sp>
      <p:sp>
        <p:nvSpPr>
          <p:cNvPr id="391" name="Google Shape;391;p64" descr="header_3"/>
          <p:cNvSpPr txBox="1">
            <a:spLocks noGrp="1"/>
          </p:cNvSpPr>
          <p:nvPr>
            <p:ph type="subTitle" idx="4294967295"/>
          </p:nvPr>
        </p:nvSpPr>
        <p:spPr>
          <a:xfrm>
            <a:off x="5004670" y="2982403"/>
            <a:ext cx="3790800" cy="414900"/>
          </a:xfrm>
          <a:prstGeom prst="rect">
            <a:avLst/>
          </a:prstGeom>
        </p:spPr>
        <p:txBody>
          <a:bodyPr spcFirstLastPara="1" wrap="square" lIns="0" tIns="0" rIns="91425" bIns="0" anchor="t" anchorCtr="0">
            <a:noAutofit/>
          </a:bodyPr>
          <a:lstStyle/>
          <a:p>
            <a:pPr marL="0" lvl="0" indent="0" algn="l" rtl="0">
              <a:lnSpc>
                <a:spcPct val="100000"/>
              </a:lnSpc>
              <a:spcBef>
                <a:spcPts val="0"/>
              </a:spcBef>
              <a:spcAft>
                <a:spcPts val="800"/>
              </a:spcAft>
              <a:buNone/>
            </a:pPr>
            <a:r>
              <a:rPr lang="es" sz="1200" b="1">
                <a:solidFill>
                  <a:schemeClr val="accent4"/>
                </a:solidFill>
              </a:rPr>
              <a:t>Responsabilidad en la toma de decisiones</a:t>
            </a:r>
            <a:endParaRPr sz="1200" b="1">
              <a:solidFill>
                <a:schemeClr val="accent4"/>
              </a:solidFill>
            </a:endParaRPr>
          </a:p>
        </p:txBody>
      </p:sp>
    </p:spTree>
    <p:extLst>
      <p:ext uri="{BB962C8B-B14F-4D97-AF65-F5344CB8AC3E}">
        <p14:creationId xmlns:p14="http://schemas.microsoft.com/office/powerpoint/2010/main" val="7930855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65" descr="header_0"/>
          <p:cNvSpPr txBox="1"/>
          <p:nvPr/>
        </p:nvSpPr>
        <p:spPr>
          <a:xfrm>
            <a:off x="348525"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4"/>
                </a:solidFill>
                <a:latin typeface="Noto Sans"/>
                <a:ea typeface="Noto Sans"/>
                <a:cs typeface="Noto Sans"/>
                <a:sym typeface="Noto Sans"/>
              </a:rPr>
              <a:t>Impacto en la práctica jurídica</a:t>
            </a:r>
            <a:endParaRPr sz="1200" b="1">
              <a:solidFill>
                <a:schemeClr val="accent4"/>
              </a:solidFill>
              <a:latin typeface="Noto Sans"/>
              <a:ea typeface="Noto Sans"/>
              <a:cs typeface="Noto Sans"/>
              <a:sym typeface="Noto Sans"/>
            </a:endParaRPr>
          </a:p>
        </p:txBody>
      </p:sp>
      <p:sp>
        <p:nvSpPr>
          <p:cNvPr id="403" name="Google Shape;403;p65" descr="header_1"/>
          <p:cNvSpPr txBox="1"/>
          <p:nvPr/>
        </p:nvSpPr>
        <p:spPr>
          <a:xfrm>
            <a:off x="2472428"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4"/>
                </a:solidFill>
                <a:latin typeface="Noto Sans"/>
                <a:ea typeface="Noto Sans"/>
                <a:cs typeface="Noto Sans"/>
                <a:sym typeface="Noto Sans"/>
              </a:rPr>
              <a:t>Cambiar conjuntos de habilidades</a:t>
            </a:r>
            <a:endParaRPr sz="1200" b="1">
              <a:solidFill>
                <a:schemeClr val="accent4"/>
              </a:solidFill>
              <a:latin typeface="Noto Sans"/>
              <a:ea typeface="Noto Sans"/>
              <a:cs typeface="Noto Sans"/>
              <a:sym typeface="Noto Sans"/>
            </a:endParaRPr>
          </a:p>
        </p:txBody>
      </p:sp>
      <p:sp>
        <p:nvSpPr>
          <p:cNvPr id="404" name="Google Shape;404;p65" descr="header_2"/>
          <p:cNvSpPr txBox="1"/>
          <p:nvPr/>
        </p:nvSpPr>
        <p:spPr>
          <a:xfrm>
            <a:off x="4596331"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4"/>
                </a:solidFill>
                <a:latin typeface="Noto Sans"/>
                <a:ea typeface="Noto Sans"/>
                <a:cs typeface="Noto Sans"/>
                <a:sym typeface="Noto Sans"/>
              </a:rPr>
              <a:t>Acceso a la justicia</a:t>
            </a:r>
            <a:endParaRPr sz="1200" b="1">
              <a:solidFill>
                <a:schemeClr val="accent4"/>
              </a:solidFill>
              <a:latin typeface="Noto Sans"/>
              <a:ea typeface="Noto Sans"/>
              <a:cs typeface="Noto Sans"/>
              <a:sym typeface="Noto Sans"/>
            </a:endParaRPr>
          </a:p>
        </p:txBody>
      </p:sp>
      <p:sp>
        <p:nvSpPr>
          <p:cNvPr id="405" name="Google Shape;405;p65" descr="header_3"/>
          <p:cNvSpPr txBox="1"/>
          <p:nvPr/>
        </p:nvSpPr>
        <p:spPr>
          <a:xfrm>
            <a:off x="6720250"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0"/>
              </a:spcAft>
              <a:buNone/>
            </a:pPr>
            <a:r>
              <a:rPr lang="es" sz="1200" b="1">
                <a:solidFill>
                  <a:schemeClr val="accent4"/>
                </a:solidFill>
                <a:latin typeface="Noto Sans"/>
                <a:ea typeface="Noto Sans"/>
                <a:cs typeface="Noto Sans"/>
                <a:sym typeface="Noto Sans"/>
              </a:rPr>
              <a:t>Panorama regulatorio futuro</a:t>
            </a:r>
            <a:endParaRPr sz="1200" b="1">
              <a:solidFill>
                <a:schemeClr val="accent4"/>
              </a:solidFill>
              <a:latin typeface="Noto Sans"/>
              <a:ea typeface="Noto Sans"/>
              <a:cs typeface="Noto Sans"/>
              <a:sym typeface="Noto Sans"/>
            </a:endParaRPr>
          </a:p>
        </p:txBody>
      </p:sp>
      <p:sp>
        <p:nvSpPr>
          <p:cNvPr id="406" name="Google Shape;406;p65" descr="detail_0"/>
          <p:cNvSpPr txBox="1"/>
          <p:nvPr/>
        </p:nvSpPr>
        <p:spPr>
          <a:xfrm>
            <a:off x="345575" y="2173575"/>
            <a:ext cx="1968600" cy="23916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2000"/>
              </a:spcAft>
              <a:buNone/>
            </a:pPr>
            <a:r>
              <a:rPr lang="es" sz="1200">
                <a:solidFill>
                  <a:schemeClr val="lt1"/>
                </a:solidFill>
                <a:latin typeface="Georgia"/>
                <a:ea typeface="Georgia"/>
                <a:cs typeface="Georgia"/>
                <a:sym typeface="Georgia"/>
              </a:rPr>
              <a:t>Las herramientas de inteligencia artificial están agilizando los flujos de trabajo legales, permitiendo un análisis de casos y una revisión de documentos más rápidos y mejorando la precisión en la investigación legal.</a:t>
            </a:r>
            <a:endParaRPr sz="1200">
              <a:solidFill>
                <a:schemeClr val="lt1"/>
              </a:solidFill>
              <a:latin typeface="Georgia"/>
              <a:ea typeface="Georgia"/>
              <a:cs typeface="Georgia"/>
              <a:sym typeface="Georgia"/>
            </a:endParaRPr>
          </a:p>
        </p:txBody>
      </p:sp>
      <p:sp>
        <p:nvSpPr>
          <p:cNvPr id="407" name="Google Shape;407;p65" descr="detail_1"/>
          <p:cNvSpPr txBox="1"/>
          <p:nvPr/>
        </p:nvSpPr>
        <p:spPr>
          <a:xfrm>
            <a:off x="2469486" y="2173575"/>
            <a:ext cx="1968600" cy="23916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latin typeface="Georgia"/>
                <a:ea typeface="Georgia"/>
                <a:cs typeface="Georgia"/>
                <a:sym typeface="Georgia"/>
              </a:rPr>
              <a:t>Los profesionales del derecho deberán adaptarse adquiriendo habilidades en el uso de herramientas de inteligencia artificial, análisis de datos y conocimientos tecnológicos para seguir siendo competitivos.</a:t>
            </a:r>
            <a:endParaRPr sz="1200">
              <a:solidFill>
                <a:schemeClr val="lt1"/>
              </a:solidFill>
              <a:latin typeface="Georgia"/>
              <a:ea typeface="Georgia"/>
              <a:cs typeface="Georgia"/>
              <a:sym typeface="Georgia"/>
            </a:endParaRPr>
          </a:p>
        </p:txBody>
      </p:sp>
      <p:sp>
        <p:nvSpPr>
          <p:cNvPr id="408" name="Google Shape;408;p65" descr="detail_2"/>
          <p:cNvSpPr txBox="1"/>
          <p:nvPr/>
        </p:nvSpPr>
        <p:spPr>
          <a:xfrm>
            <a:off x="4593397" y="2173575"/>
            <a:ext cx="1968600" cy="23916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latin typeface="Georgia"/>
                <a:ea typeface="Georgia"/>
                <a:cs typeface="Georgia"/>
                <a:sym typeface="Georgia"/>
              </a:rPr>
              <a:t>La IA tiene el potencial de democratizar el acceso a la información jurídica, haciendo que los servicios jurídicos sean más asequibles y accesibles para las poblaciones desatendidas.</a:t>
            </a:r>
            <a:endParaRPr sz="1200">
              <a:solidFill>
                <a:schemeClr val="lt1"/>
              </a:solidFill>
              <a:latin typeface="Georgia"/>
              <a:ea typeface="Georgia"/>
              <a:cs typeface="Georgia"/>
              <a:sym typeface="Georgia"/>
            </a:endParaRPr>
          </a:p>
        </p:txBody>
      </p:sp>
      <p:sp>
        <p:nvSpPr>
          <p:cNvPr id="409" name="Google Shape;409;p65" descr="detail_3"/>
          <p:cNvSpPr txBox="1"/>
          <p:nvPr/>
        </p:nvSpPr>
        <p:spPr>
          <a:xfrm>
            <a:off x="6717324" y="2173575"/>
            <a:ext cx="1968600" cy="23916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1200">
                <a:solidFill>
                  <a:schemeClr val="lt1"/>
                </a:solidFill>
                <a:latin typeface="Georgia"/>
                <a:ea typeface="Georgia"/>
                <a:cs typeface="Georgia"/>
                <a:sym typeface="Georgia"/>
              </a:rPr>
              <a:t>A medida que la IA se integre más en la práctica jurídica, es probable que surjan nuevas regulaciones para abordar consideraciones éticas y garantizar el cumplimiento de las normas legales.</a:t>
            </a:r>
            <a:endParaRPr sz="1200">
              <a:solidFill>
                <a:schemeClr val="lt1"/>
              </a:solidFill>
              <a:latin typeface="Georgia"/>
              <a:ea typeface="Georgia"/>
              <a:cs typeface="Georgia"/>
              <a:sym typeface="Georgia"/>
            </a:endParaRPr>
          </a:p>
        </p:txBody>
      </p:sp>
      <p:sp>
        <p:nvSpPr>
          <p:cNvPr id="410" name="Google Shape;410;p65" descr="title"/>
          <p:cNvSpPr txBox="1">
            <a:spLocks noGrp="1"/>
          </p:cNvSpPr>
          <p:nvPr>
            <p:ph type="title"/>
          </p:nvPr>
        </p:nvSpPr>
        <p:spPr>
          <a:xfrm>
            <a:off x="348600" y="521275"/>
            <a:ext cx="8334300"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SzPts val="990"/>
              <a:buNone/>
            </a:pPr>
            <a:r>
              <a:rPr lang="es" b="1">
                <a:latin typeface="Bodoni Moda"/>
                <a:ea typeface="Bodoni Moda"/>
                <a:cs typeface="Bodoni Moda"/>
                <a:sym typeface="Bodoni Moda"/>
              </a:rPr>
              <a:t>El futuro de la IA en la práctica jurídica</a:t>
            </a:r>
            <a:endParaRPr sz="2400" b="1">
              <a:solidFill>
                <a:schemeClr val="lt1"/>
              </a:solidFill>
              <a:latin typeface="Bodoni Moda"/>
              <a:ea typeface="Bodoni Moda"/>
              <a:cs typeface="Bodoni Moda"/>
              <a:sym typeface="Bodoni Moda"/>
            </a:endParaRPr>
          </a:p>
        </p:txBody>
      </p:sp>
      <p:sp>
        <p:nvSpPr>
          <p:cNvPr id="411" name="Google Shape;411;p65"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Impacto</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19444031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16"/>
        <p:cNvGrpSpPr/>
        <p:nvPr/>
      </p:nvGrpSpPr>
      <p:grpSpPr>
        <a:xfrm>
          <a:off x="0" y="0"/>
          <a:ext cx="0" cy="0"/>
          <a:chOff x="0" y="0"/>
          <a:chExt cx="0" cy="0"/>
        </a:xfrm>
      </p:grpSpPr>
      <p:sp>
        <p:nvSpPr>
          <p:cNvPr id="417" name="Google Shape;417;p64" descr="title"/>
          <p:cNvSpPr txBox="1">
            <a:spLocks noGrp="1"/>
          </p:cNvSpPr>
          <p:nvPr>
            <p:ph type="title"/>
          </p:nvPr>
        </p:nvSpPr>
        <p:spPr>
          <a:xfrm>
            <a:off x="3099752" y="562789"/>
            <a:ext cx="8334300" cy="572700"/>
          </a:xfrm>
          <a:prstGeom prst="rect">
            <a:avLst/>
          </a:prstGeom>
        </p:spPr>
        <p:txBody>
          <a:bodyPr spcFirstLastPara="1" wrap="square" lIns="0" tIns="91425" rIns="0" bIns="91425" anchor="b" anchorCtr="0">
            <a:noAutofit/>
          </a:bodyPr>
          <a:lstStyle/>
          <a:p>
            <a:pPr marL="0" lvl="0" indent="0" algn="l" rtl="0">
              <a:spcBef>
                <a:spcPts val="0"/>
              </a:spcBef>
              <a:spcAft>
                <a:spcPts val="0"/>
              </a:spcAft>
              <a:buSzPts val="990"/>
              <a:buNone/>
            </a:pPr>
            <a:r>
              <a:rPr lang="es" sz="2400" b="1" dirty="0">
                <a:latin typeface="Bodoni Moda"/>
                <a:ea typeface="Bodoni Moda"/>
                <a:cs typeface="Bodoni Moda"/>
                <a:sym typeface="Bodoni Moda"/>
              </a:rPr>
              <a:t>Conclusión</a:t>
            </a:r>
            <a:endParaRPr sz="2400" b="1" dirty="0">
              <a:solidFill>
                <a:schemeClr val="lt1"/>
              </a:solidFill>
              <a:latin typeface="Bodoni Moda"/>
              <a:ea typeface="Bodoni Moda"/>
              <a:cs typeface="Bodoni Moda"/>
              <a:sym typeface="Bodoni Moda"/>
            </a:endParaRPr>
          </a:p>
        </p:txBody>
      </p:sp>
      <p:sp>
        <p:nvSpPr>
          <p:cNvPr id="418" name="Google Shape;418;p64" descr="detail_0"/>
          <p:cNvSpPr txBox="1">
            <a:spLocks noGrp="1"/>
          </p:cNvSpPr>
          <p:nvPr>
            <p:ph type="body" idx="1"/>
          </p:nvPr>
        </p:nvSpPr>
        <p:spPr>
          <a:xfrm>
            <a:off x="348599" y="1184025"/>
            <a:ext cx="8664771" cy="3575100"/>
          </a:xfrm>
          <a:prstGeom prst="rect">
            <a:avLst/>
          </a:prstGeom>
        </p:spPr>
        <p:txBody>
          <a:bodyPr spcFirstLastPara="1" wrap="square" lIns="0" tIns="91425" rIns="91425" bIns="91425" anchor="t" anchorCtr="0">
            <a:noAutofit/>
          </a:bodyPr>
          <a:lstStyle/>
          <a:p>
            <a:pPr marL="0" lvl="0" indent="0" algn="just" rtl="0">
              <a:lnSpc>
                <a:spcPct val="115000"/>
              </a:lnSpc>
              <a:spcBef>
                <a:spcPts val="0"/>
              </a:spcBef>
              <a:spcAft>
                <a:spcPts val="1500"/>
              </a:spcAft>
              <a:buNone/>
            </a:pPr>
            <a:r>
              <a:rPr lang="es" dirty="0"/>
              <a:t>La Inteligencia Artificial está revolucionando el sistema legal al mejorar la eficiencia, la precisión y la accesibilidad.</a:t>
            </a:r>
            <a:endParaRPr lang="en" dirty="0" smtClean="0"/>
          </a:p>
          <a:p>
            <a:pPr marL="0" lvl="0" indent="0" algn="just" rtl="0">
              <a:lnSpc>
                <a:spcPct val="115000"/>
              </a:lnSpc>
              <a:spcBef>
                <a:spcPts val="0"/>
              </a:spcBef>
              <a:spcAft>
                <a:spcPts val="1500"/>
              </a:spcAft>
              <a:buNone/>
            </a:pPr>
            <a:r>
              <a:rPr lang="es" dirty="0" smtClean="0"/>
              <a:t>Ayuda </a:t>
            </a:r>
            <a:r>
              <a:rPr lang="es" dirty="0"/>
              <a:t>a los profesionales del derecho a realizar tareas que requieren mucho tiempo, como investigación jurídica, análisis de documentos y análisis predictivo, lo que en última instancia reduce la acumulación de casos.</a:t>
            </a:r>
            <a:endParaRPr lang="en" dirty="0" smtClean="0"/>
          </a:p>
          <a:p>
            <a:pPr marL="0" lvl="0" indent="0" algn="just" rtl="0">
              <a:lnSpc>
                <a:spcPct val="115000"/>
              </a:lnSpc>
              <a:spcBef>
                <a:spcPts val="0"/>
              </a:spcBef>
              <a:spcAft>
                <a:spcPts val="1500"/>
              </a:spcAft>
              <a:buNone/>
            </a:pPr>
            <a:r>
              <a:rPr lang="es" dirty="0" smtClean="0"/>
              <a:t>de inteligencia artificial </a:t>
            </a:r>
            <a:r>
              <a:rPr lang="es" dirty="0"/>
              <a:t>como ROSS Intelligence y KIRA Systems ejemplifican cómo la tecnología puede agilizar los procesos legales, garantizando que la justicia se imparta de manera más rápida y equitativa. Sin embargo, si bien la IA aporta numerosas ventajas, también plantea preocupaciones sobre el desplazamiento de empleos y la necesidad de un marco legal claro que regule su uso </a:t>
            </a:r>
            <a:r>
              <a:rPr lang="es" dirty="0" smtClean="0"/>
              <a:t>.</a:t>
            </a:r>
          </a:p>
          <a:p>
            <a:pPr marL="0" lvl="0" indent="0" algn="just" rtl="0">
              <a:lnSpc>
                <a:spcPct val="115000"/>
              </a:lnSpc>
              <a:spcBef>
                <a:spcPts val="0"/>
              </a:spcBef>
              <a:spcAft>
                <a:spcPts val="1500"/>
              </a:spcAft>
              <a:buNone/>
            </a:pPr>
            <a:r>
              <a:rPr lang="es" dirty="0" smtClean="0"/>
              <a:t> </a:t>
            </a:r>
            <a:r>
              <a:rPr lang="es" dirty="0"/>
              <a:t>En conclusión, la integración de la IA en el sector legal, si se gestiona cuidadosamente, tiene el potencial de mejorar significativamente la administración de justicia y la confianza pública en el sistema legal.</a:t>
            </a:r>
            <a:endParaRPr dirty="0"/>
          </a:p>
        </p:txBody>
      </p:sp>
      <p:sp>
        <p:nvSpPr>
          <p:cNvPr id="419" name="Google Shape;419;p64"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Resumen</a:t>
            </a:r>
            <a:endParaRPr sz="1000" b="1">
              <a:solidFill>
                <a:schemeClr val="accent1"/>
              </a:solidFill>
              <a:latin typeface="Noto Sans"/>
              <a:ea typeface="Noto Sans"/>
              <a:cs typeface="Noto Sans"/>
              <a:sym typeface="Noto San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96396" y="318053"/>
            <a:ext cx="7113797" cy="4436828"/>
          </a:xfrm>
          <a:prstGeom prst="rect">
            <a:avLst/>
          </a:prstGeom>
        </p:spPr>
      </p:pic>
      <p:sp>
        <p:nvSpPr>
          <p:cNvPr id="3" name="AutoShape 2" descr="Applications of AI for legal research"/>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O"/>
          </a:p>
        </p:txBody>
      </p:sp>
    </p:spTree>
    <p:extLst>
      <p:ext uri="{BB962C8B-B14F-4D97-AF65-F5344CB8AC3E}">
        <p14:creationId xmlns:p14="http://schemas.microsoft.com/office/powerpoint/2010/main" val="43538808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60" descr="header_0"/>
          <p:cNvSpPr txBox="1"/>
          <p:nvPr/>
        </p:nvSpPr>
        <p:spPr>
          <a:xfrm>
            <a:off x="348525"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0"/>
              </a:spcAft>
              <a:buNone/>
            </a:pPr>
            <a:r>
              <a:rPr lang="es" b="1">
                <a:solidFill>
                  <a:schemeClr val="lt1"/>
                </a:solidFill>
                <a:latin typeface="Georgia"/>
                <a:ea typeface="Georgia"/>
                <a:cs typeface="Georgia"/>
                <a:sym typeface="Georgia"/>
              </a:rPr>
              <a:t>Fuentes de datos</a:t>
            </a:r>
            <a:endParaRPr b="1">
              <a:solidFill>
                <a:schemeClr val="lt1"/>
              </a:solidFill>
              <a:latin typeface="Georgia"/>
              <a:ea typeface="Georgia"/>
              <a:cs typeface="Georgia"/>
              <a:sym typeface="Georgia"/>
            </a:endParaRPr>
          </a:p>
        </p:txBody>
      </p:sp>
      <p:sp>
        <p:nvSpPr>
          <p:cNvPr id="346" name="Google Shape;346;p60" descr="header_1"/>
          <p:cNvSpPr txBox="1"/>
          <p:nvPr/>
        </p:nvSpPr>
        <p:spPr>
          <a:xfrm>
            <a:off x="2472428"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800"/>
              </a:spcAft>
              <a:buNone/>
            </a:pPr>
            <a:r>
              <a:rPr lang="es" b="1">
                <a:solidFill>
                  <a:schemeClr val="lt1"/>
                </a:solidFill>
                <a:latin typeface="Georgia"/>
                <a:ea typeface="Georgia"/>
                <a:cs typeface="Georgia"/>
                <a:sym typeface="Georgia"/>
              </a:rPr>
              <a:t>Canalizaciones de datos</a:t>
            </a:r>
            <a:endParaRPr b="1">
              <a:solidFill>
                <a:schemeClr val="lt1"/>
              </a:solidFill>
              <a:latin typeface="Georgia"/>
              <a:ea typeface="Georgia"/>
              <a:cs typeface="Georgia"/>
              <a:sym typeface="Georgia"/>
            </a:endParaRPr>
          </a:p>
        </p:txBody>
      </p:sp>
      <p:sp>
        <p:nvSpPr>
          <p:cNvPr id="347" name="Google Shape;347;p60" descr="header_2"/>
          <p:cNvSpPr txBox="1"/>
          <p:nvPr/>
        </p:nvSpPr>
        <p:spPr>
          <a:xfrm>
            <a:off x="4596331"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800"/>
              </a:spcAft>
              <a:buNone/>
            </a:pPr>
            <a:r>
              <a:rPr lang="es" b="1">
                <a:solidFill>
                  <a:schemeClr val="lt1"/>
                </a:solidFill>
                <a:latin typeface="Georgia"/>
                <a:ea typeface="Georgia"/>
                <a:cs typeface="Georgia"/>
                <a:sym typeface="Georgia"/>
              </a:rPr>
              <a:t>Incrustar modelos</a:t>
            </a:r>
            <a:endParaRPr b="1">
              <a:solidFill>
                <a:schemeClr val="lt1"/>
              </a:solidFill>
              <a:latin typeface="Georgia"/>
              <a:ea typeface="Georgia"/>
              <a:cs typeface="Georgia"/>
              <a:sym typeface="Georgia"/>
            </a:endParaRPr>
          </a:p>
        </p:txBody>
      </p:sp>
      <p:sp>
        <p:nvSpPr>
          <p:cNvPr id="348" name="Google Shape;348;p60" descr="header_3"/>
          <p:cNvSpPr txBox="1"/>
          <p:nvPr/>
        </p:nvSpPr>
        <p:spPr>
          <a:xfrm>
            <a:off x="6720250" y="1153600"/>
            <a:ext cx="1968600" cy="892200"/>
          </a:xfrm>
          <a:prstGeom prst="rect">
            <a:avLst/>
          </a:prstGeom>
          <a:noFill/>
          <a:ln>
            <a:noFill/>
          </a:ln>
        </p:spPr>
        <p:txBody>
          <a:bodyPr spcFirstLastPara="1" wrap="square" lIns="0" tIns="0" rIns="91425" bIns="0" anchor="b" anchorCtr="0">
            <a:noAutofit/>
          </a:bodyPr>
          <a:lstStyle/>
          <a:p>
            <a:pPr marL="0" lvl="0" indent="0" algn="l" rtl="0">
              <a:spcBef>
                <a:spcPts val="0"/>
              </a:spcBef>
              <a:spcAft>
                <a:spcPts val="800"/>
              </a:spcAft>
              <a:buNone/>
            </a:pPr>
            <a:r>
              <a:rPr lang="es" b="1">
                <a:solidFill>
                  <a:schemeClr val="lt1"/>
                </a:solidFill>
                <a:latin typeface="Georgia"/>
                <a:ea typeface="Georgia"/>
                <a:cs typeface="Georgia"/>
                <a:sym typeface="Georgia"/>
              </a:rPr>
              <a:t>Ejecución de consultas</a:t>
            </a:r>
            <a:endParaRPr b="1">
              <a:solidFill>
                <a:schemeClr val="lt1"/>
              </a:solidFill>
              <a:latin typeface="Georgia"/>
              <a:ea typeface="Georgia"/>
              <a:cs typeface="Georgia"/>
              <a:sym typeface="Georgia"/>
            </a:endParaRPr>
          </a:p>
        </p:txBody>
      </p:sp>
      <p:sp>
        <p:nvSpPr>
          <p:cNvPr id="349" name="Google Shape;349;p60" descr="detail_0"/>
          <p:cNvSpPr txBox="1"/>
          <p:nvPr/>
        </p:nvSpPr>
        <p:spPr>
          <a:xfrm>
            <a:off x="345587" y="21735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2000"/>
              </a:spcAft>
              <a:buNone/>
            </a:pPr>
            <a:r>
              <a:rPr lang="es" sz="900">
                <a:solidFill>
                  <a:schemeClr val="lt1"/>
                </a:solidFill>
                <a:latin typeface="Georgia"/>
                <a:ea typeface="Georgia"/>
                <a:cs typeface="Georgia"/>
                <a:sym typeface="Georgia"/>
              </a:rPr>
              <a:t>El proceso comienza con la recopilación de datos de fuentes esenciales para la investigación jurídica, incluida la jurisprudencia, los estatutos, los expedientes judiciales y las bases de datos legales.</a:t>
            </a:r>
            <a:endParaRPr sz="900">
              <a:solidFill>
                <a:schemeClr val="lt1"/>
              </a:solidFill>
              <a:latin typeface="Georgia"/>
              <a:ea typeface="Georgia"/>
              <a:cs typeface="Georgia"/>
              <a:sym typeface="Georgia"/>
            </a:endParaRPr>
          </a:p>
        </p:txBody>
      </p:sp>
      <p:sp>
        <p:nvSpPr>
          <p:cNvPr id="350" name="Google Shape;350;p60" descr="detail_1"/>
          <p:cNvSpPr txBox="1"/>
          <p:nvPr/>
        </p:nvSpPr>
        <p:spPr>
          <a:xfrm>
            <a:off x="2469493" y="21735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1000">
                <a:solidFill>
                  <a:schemeClr val="lt1"/>
                </a:solidFill>
                <a:latin typeface="Georgia"/>
                <a:ea typeface="Georgia"/>
                <a:cs typeface="Georgia"/>
                <a:sym typeface="Georgia"/>
              </a:rPr>
              <a:t>Los datos se dirigen a través de canales que gestionan la ingestión, la limpieza y el procesamiento, preparándolos para el análisis y las consultas.</a:t>
            </a:r>
            <a:endParaRPr sz="1000">
              <a:solidFill>
                <a:schemeClr val="lt1"/>
              </a:solidFill>
              <a:latin typeface="Georgia"/>
              <a:ea typeface="Georgia"/>
              <a:cs typeface="Georgia"/>
              <a:sym typeface="Georgia"/>
            </a:endParaRPr>
          </a:p>
        </p:txBody>
      </p:sp>
      <p:sp>
        <p:nvSpPr>
          <p:cNvPr id="351" name="Google Shape;351;p60" descr="detail_2"/>
          <p:cNvSpPr txBox="1"/>
          <p:nvPr/>
        </p:nvSpPr>
        <p:spPr>
          <a:xfrm>
            <a:off x="4593398" y="21735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900">
                <a:solidFill>
                  <a:schemeClr val="lt1"/>
                </a:solidFill>
                <a:latin typeface="Georgia"/>
                <a:ea typeface="Georgia"/>
                <a:cs typeface="Georgia"/>
                <a:sym typeface="Georgia"/>
              </a:rPr>
              <a:t>Los datos procesados se segmentan y transforman en representaciones numéricas (vectores) utilizando modelos integrados para una interpretación precisa.</a:t>
            </a:r>
            <a:endParaRPr sz="900">
              <a:solidFill>
                <a:schemeClr val="lt1"/>
              </a:solidFill>
              <a:latin typeface="Georgia"/>
              <a:ea typeface="Georgia"/>
              <a:cs typeface="Georgia"/>
              <a:sym typeface="Georgia"/>
            </a:endParaRPr>
          </a:p>
        </p:txBody>
      </p:sp>
      <p:sp>
        <p:nvSpPr>
          <p:cNvPr id="352" name="Google Shape;352;p60" descr="detail_3"/>
          <p:cNvSpPr txBox="1"/>
          <p:nvPr/>
        </p:nvSpPr>
        <p:spPr>
          <a:xfrm>
            <a:off x="6717320" y="2173575"/>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800"/>
              </a:spcAft>
              <a:buNone/>
            </a:pPr>
            <a:r>
              <a:rPr lang="es" sz="900">
                <a:solidFill>
                  <a:schemeClr val="lt1"/>
                </a:solidFill>
                <a:latin typeface="Georgia"/>
                <a:ea typeface="Georgia"/>
                <a:cs typeface="Georgia"/>
                <a:sym typeface="Georgia"/>
              </a:rPr>
              <a:t>Cuando un usuario envía una consulta, el sistema recupera datos relevantes de la base de datos de vectores y los envía a un LLM seleccionado para su procesamiento.</a:t>
            </a:r>
            <a:endParaRPr sz="900">
              <a:solidFill>
                <a:schemeClr val="lt1"/>
              </a:solidFill>
              <a:latin typeface="Georgia"/>
              <a:ea typeface="Georgia"/>
              <a:cs typeface="Georgia"/>
              <a:sym typeface="Georgia"/>
            </a:endParaRPr>
          </a:p>
        </p:txBody>
      </p:sp>
      <p:sp>
        <p:nvSpPr>
          <p:cNvPr id="353" name="Google Shape;353;p60" descr="deliverable_0"/>
          <p:cNvSpPr txBox="1"/>
          <p:nvPr/>
        </p:nvSpPr>
        <p:spPr>
          <a:xfrm>
            <a:off x="345587" y="33098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800">
                <a:solidFill>
                  <a:schemeClr val="accent1"/>
                </a:solidFill>
                <a:latin typeface="Noto Sans"/>
                <a:ea typeface="Noto Sans"/>
                <a:cs typeface="Noto Sans"/>
                <a:sym typeface="Noto Sans"/>
              </a:rPr>
              <a:t>Conjunto de datos completo</a:t>
            </a:r>
            <a:endParaRPr sz="800">
              <a:solidFill>
                <a:schemeClr val="accent1"/>
              </a:solidFill>
              <a:latin typeface="Noto Sans"/>
              <a:ea typeface="Noto Sans"/>
              <a:cs typeface="Noto Sans"/>
              <a:sym typeface="Noto Sans"/>
            </a:endParaRPr>
          </a:p>
          <a:p>
            <a:pPr marL="0" lvl="0" indent="0" algn="l" rtl="0">
              <a:spcBef>
                <a:spcPts val="0"/>
              </a:spcBef>
              <a:spcAft>
                <a:spcPts val="0"/>
              </a:spcAft>
              <a:buNone/>
            </a:pPr>
            <a:r>
              <a:rPr lang="es" sz="800">
                <a:solidFill>
                  <a:schemeClr val="accent1"/>
                </a:solidFill>
                <a:latin typeface="Noto Sans"/>
                <a:ea typeface="Noto Sans"/>
                <a:cs typeface="Noto Sans"/>
                <a:sym typeface="Noto Sans"/>
              </a:rPr>
              <a:t>Diversas fuentes legales</a:t>
            </a:r>
            <a:endParaRPr sz="800">
              <a:solidFill>
                <a:schemeClr val="accent1"/>
              </a:solidFill>
              <a:latin typeface="Noto Sans"/>
              <a:ea typeface="Noto Sans"/>
              <a:cs typeface="Noto Sans"/>
              <a:sym typeface="Noto Sans"/>
            </a:endParaRPr>
          </a:p>
        </p:txBody>
      </p:sp>
      <p:sp>
        <p:nvSpPr>
          <p:cNvPr id="354" name="Google Shape;354;p60" descr="deliverable_1"/>
          <p:cNvSpPr txBox="1"/>
          <p:nvPr/>
        </p:nvSpPr>
        <p:spPr>
          <a:xfrm>
            <a:off x="2469493" y="33098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800">
                <a:solidFill>
                  <a:schemeClr val="accent1"/>
                </a:solidFill>
                <a:latin typeface="Noto Sans"/>
                <a:ea typeface="Noto Sans"/>
                <a:cs typeface="Noto Sans"/>
                <a:sym typeface="Noto Sans"/>
              </a:rPr>
              <a:t>Datos limpios y procesados</a:t>
            </a:r>
            <a:endParaRPr sz="800">
              <a:solidFill>
                <a:schemeClr val="accent1"/>
              </a:solidFill>
              <a:latin typeface="Noto Sans"/>
              <a:ea typeface="Noto Sans"/>
              <a:cs typeface="Noto Sans"/>
              <a:sym typeface="Noto Sans"/>
            </a:endParaRPr>
          </a:p>
          <a:p>
            <a:pPr marL="0" lvl="0" indent="0" algn="l" rtl="0">
              <a:spcBef>
                <a:spcPts val="0"/>
              </a:spcBef>
              <a:spcAft>
                <a:spcPts val="0"/>
              </a:spcAft>
              <a:buNone/>
            </a:pPr>
            <a:r>
              <a:rPr lang="es" sz="800">
                <a:solidFill>
                  <a:schemeClr val="accent1"/>
                </a:solidFill>
                <a:latin typeface="Noto Sans"/>
                <a:ea typeface="Noto Sans"/>
                <a:cs typeface="Noto Sans"/>
                <a:sym typeface="Noto Sans"/>
              </a:rPr>
              <a:t>Conjuntos de datos organizados</a:t>
            </a:r>
            <a:endParaRPr sz="800">
              <a:solidFill>
                <a:schemeClr val="accent1"/>
              </a:solidFill>
              <a:latin typeface="Noto Sans"/>
              <a:ea typeface="Noto Sans"/>
              <a:cs typeface="Noto Sans"/>
              <a:sym typeface="Noto Sans"/>
            </a:endParaRPr>
          </a:p>
        </p:txBody>
      </p:sp>
      <p:sp>
        <p:nvSpPr>
          <p:cNvPr id="355" name="Google Shape;355;p60" descr="deliverable_2"/>
          <p:cNvSpPr txBox="1"/>
          <p:nvPr/>
        </p:nvSpPr>
        <p:spPr>
          <a:xfrm>
            <a:off x="4593398" y="33098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800">
                <a:solidFill>
                  <a:schemeClr val="accent1"/>
                </a:solidFill>
                <a:latin typeface="Noto Sans"/>
                <a:ea typeface="Noto Sans"/>
                <a:cs typeface="Noto Sans"/>
                <a:sym typeface="Noto Sans"/>
              </a:rPr>
              <a:t>Representaciones numéricas</a:t>
            </a:r>
            <a:endParaRPr sz="800">
              <a:solidFill>
                <a:schemeClr val="accent1"/>
              </a:solidFill>
              <a:latin typeface="Noto Sans"/>
              <a:ea typeface="Noto Sans"/>
              <a:cs typeface="Noto Sans"/>
              <a:sym typeface="Noto Sans"/>
            </a:endParaRPr>
          </a:p>
          <a:p>
            <a:pPr marL="0" lvl="0" indent="0" algn="l" rtl="0">
              <a:spcBef>
                <a:spcPts val="0"/>
              </a:spcBef>
              <a:spcAft>
                <a:spcPts val="0"/>
              </a:spcAft>
              <a:buNone/>
            </a:pPr>
            <a:r>
              <a:rPr lang="es" sz="800">
                <a:solidFill>
                  <a:schemeClr val="accent1"/>
                </a:solidFill>
                <a:latin typeface="Noto Sans"/>
                <a:ea typeface="Noto Sans"/>
                <a:cs typeface="Noto Sans"/>
                <a:sym typeface="Noto Sans"/>
              </a:rPr>
              <a:t>Vectores listos para consultar</a:t>
            </a:r>
            <a:endParaRPr sz="800">
              <a:solidFill>
                <a:schemeClr val="accent1"/>
              </a:solidFill>
              <a:latin typeface="Noto Sans"/>
              <a:ea typeface="Noto Sans"/>
              <a:cs typeface="Noto Sans"/>
              <a:sym typeface="Noto Sans"/>
            </a:endParaRPr>
          </a:p>
        </p:txBody>
      </p:sp>
      <p:sp>
        <p:nvSpPr>
          <p:cNvPr id="356" name="Google Shape;356;p60" descr="deliverable_3"/>
          <p:cNvSpPr txBox="1"/>
          <p:nvPr/>
        </p:nvSpPr>
        <p:spPr>
          <a:xfrm>
            <a:off x="6717320" y="3309800"/>
            <a:ext cx="1968600" cy="11328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800">
                <a:solidFill>
                  <a:schemeClr val="accent1"/>
                </a:solidFill>
                <a:latin typeface="Noto Sans"/>
                <a:ea typeface="Noto Sans"/>
                <a:cs typeface="Noto Sans"/>
                <a:sym typeface="Noto Sans"/>
              </a:rPr>
              <a:t>Salida contextual de LLM</a:t>
            </a:r>
            <a:endParaRPr sz="800">
              <a:solidFill>
                <a:schemeClr val="accent1"/>
              </a:solidFill>
              <a:latin typeface="Noto Sans"/>
              <a:ea typeface="Noto Sans"/>
              <a:cs typeface="Noto Sans"/>
              <a:sym typeface="Noto Sans"/>
            </a:endParaRPr>
          </a:p>
          <a:p>
            <a:pPr marL="0" lvl="0" indent="0" algn="l" rtl="0">
              <a:spcBef>
                <a:spcPts val="0"/>
              </a:spcBef>
              <a:spcAft>
                <a:spcPts val="0"/>
              </a:spcAft>
              <a:buNone/>
            </a:pPr>
            <a:r>
              <a:rPr lang="es" sz="800">
                <a:solidFill>
                  <a:schemeClr val="accent1"/>
                </a:solidFill>
                <a:latin typeface="Noto Sans"/>
                <a:ea typeface="Noto Sans"/>
                <a:cs typeface="Noto Sans"/>
                <a:sym typeface="Noto Sans"/>
              </a:rPr>
              <a:t>Respuestas detalladas a consultas</a:t>
            </a:r>
            <a:endParaRPr sz="800">
              <a:solidFill>
                <a:schemeClr val="accent1"/>
              </a:solidFill>
              <a:latin typeface="Noto Sans"/>
              <a:ea typeface="Noto Sans"/>
              <a:cs typeface="Noto Sans"/>
              <a:sym typeface="Noto Sans"/>
            </a:endParaRPr>
          </a:p>
        </p:txBody>
      </p:sp>
      <p:sp>
        <p:nvSpPr>
          <p:cNvPr id="357" name="Google Shape;357;p60" descr="title"/>
          <p:cNvSpPr txBox="1">
            <a:spLocks noGrp="1"/>
          </p:cNvSpPr>
          <p:nvPr>
            <p:ph type="title"/>
          </p:nvPr>
        </p:nvSpPr>
        <p:spPr>
          <a:xfrm>
            <a:off x="351620" y="912638"/>
            <a:ext cx="8334300" cy="572700"/>
          </a:xfrm>
          <a:prstGeom prst="rect">
            <a:avLst/>
          </a:prstGeom>
        </p:spPr>
        <p:txBody>
          <a:bodyPr spcFirstLastPara="1" wrap="square" lIns="0" tIns="91425" rIns="0" bIns="91425" anchor="ctr" anchorCtr="0">
            <a:noAutofit/>
          </a:bodyPr>
          <a:lstStyle/>
          <a:p>
            <a:pPr marL="0" lvl="0" indent="0" algn="l" rtl="0">
              <a:spcBef>
                <a:spcPts val="0"/>
              </a:spcBef>
              <a:spcAft>
                <a:spcPts val="0"/>
              </a:spcAft>
              <a:buSzPts val="990"/>
              <a:buNone/>
            </a:pPr>
            <a:r>
              <a:rPr lang="es" b="1" dirty="0">
                <a:latin typeface="Bodoni Moda"/>
                <a:ea typeface="Bodoni Moda"/>
                <a:cs typeface="Bodoni Moda"/>
                <a:sym typeface="Bodoni Moda"/>
              </a:rPr>
              <a:t>Cómo funciona la IA para la investigación jurídica</a:t>
            </a:r>
            <a:endParaRPr sz="2400" b="1" dirty="0">
              <a:solidFill>
                <a:schemeClr val="lt1"/>
              </a:solidFill>
              <a:latin typeface="Bodoni Moda"/>
              <a:ea typeface="Bodoni Moda"/>
              <a:cs typeface="Bodoni Moda"/>
              <a:sym typeface="Bodoni Moda"/>
            </a:endParaRPr>
          </a:p>
        </p:txBody>
      </p:sp>
      <p:sp>
        <p:nvSpPr>
          <p:cNvPr id="358" name="Google Shape;358;p60"/>
          <p:cNvSpPr/>
          <p:nvPr/>
        </p:nvSpPr>
        <p:spPr>
          <a:xfrm>
            <a:off x="2472425" y="1515150"/>
            <a:ext cx="81600" cy="8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Georgia"/>
              <a:ea typeface="Georgia"/>
              <a:cs typeface="Georgia"/>
              <a:sym typeface="Georgia"/>
            </a:endParaRPr>
          </a:p>
        </p:txBody>
      </p:sp>
      <p:sp>
        <p:nvSpPr>
          <p:cNvPr id="359" name="Google Shape;359;p60" descr="chapter"/>
          <p:cNvSpPr txBox="1"/>
          <p:nvPr/>
        </p:nvSpPr>
        <p:spPr>
          <a:xfrm>
            <a:off x="348600" y="280075"/>
            <a:ext cx="4230000" cy="241200"/>
          </a:xfrm>
          <a:prstGeom prst="rect">
            <a:avLst/>
          </a:prstGeom>
          <a:noFill/>
          <a:ln>
            <a:noFill/>
          </a:ln>
        </p:spPr>
        <p:txBody>
          <a:bodyPr spcFirstLastPara="1" wrap="square" lIns="0" tIns="91425" rIns="91425" bIns="91425" anchor="t" anchorCtr="0">
            <a:noAutofit/>
          </a:bodyPr>
          <a:lstStyle/>
          <a:p>
            <a:pPr marL="0" lvl="0" indent="0" algn="l" rtl="0">
              <a:spcBef>
                <a:spcPts val="0"/>
              </a:spcBef>
              <a:spcAft>
                <a:spcPts val="0"/>
              </a:spcAft>
              <a:buNone/>
            </a:pPr>
            <a:r>
              <a:rPr lang="es" sz="1000" b="1">
                <a:solidFill>
                  <a:schemeClr val="accent1"/>
                </a:solidFill>
                <a:latin typeface="Noto Sans"/>
                <a:ea typeface="Noto Sans"/>
                <a:cs typeface="Noto Sans"/>
                <a:sym typeface="Noto Sans"/>
              </a:rPr>
              <a:t>Proceso</a:t>
            </a:r>
            <a:endParaRPr sz="1000" b="1">
              <a:solidFill>
                <a:schemeClr val="accent1"/>
              </a:solidFill>
              <a:latin typeface="Noto Sans"/>
              <a:ea typeface="Noto Sans"/>
              <a:cs typeface="Noto Sans"/>
              <a:sym typeface="Noto Sans"/>
            </a:endParaRPr>
          </a:p>
        </p:txBody>
      </p:sp>
    </p:spTree>
    <p:extLst>
      <p:ext uri="{BB962C8B-B14F-4D97-AF65-F5344CB8AC3E}">
        <p14:creationId xmlns:p14="http://schemas.microsoft.com/office/powerpoint/2010/main" val="40491049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2981" y="1021833"/>
            <a:ext cx="8086477" cy="3539430"/>
          </a:xfrm>
          <a:prstGeom prst="rect">
            <a:avLst/>
          </a:prstGeom>
        </p:spPr>
        <p:txBody>
          <a:bodyPr wrap="square">
            <a:spAutoFit/>
          </a:bodyPr>
          <a:lstStyle/>
          <a:p>
            <a:pPr marL="285750" indent="-285750" fontAlgn="base">
              <a:buFont typeface="Arial" panose="020B0604020202020204" pitchFamily="34" charset="0"/>
              <a:buChar char="•"/>
            </a:pPr>
            <a:r>
              <a:rPr lang="es" sz="1600" dirty="0">
                <a:solidFill>
                  <a:srgbClr val="222222"/>
                </a:solidFill>
                <a:latin typeface="Verdana" panose="020B0604030504040204" pitchFamily="34" charset="0"/>
              </a:rPr>
              <a:t>Analice extensas bases de datos legales para extraer jurisprudencia, estatutos y precedentes relevantes.</a:t>
            </a:r>
          </a:p>
          <a:p>
            <a:pPr marL="285750" indent="-285750" fontAlgn="base">
              <a:buFont typeface="Arial" panose="020B0604020202020204" pitchFamily="34" charset="0"/>
              <a:buChar char="•"/>
            </a:pPr>
            <a:r>
              <a:rPr lang="es" sz="1600" dirty="0">
                <a:solidFill>
                  <a:srgbClr val="222222"/>
                </a:solidFill>
                <a:latin typeface="Verdana" panose="020B0604030504040204" pitchFamily="34" charset="0"/>
              </a:rPr>
              <a:t>Proporcione información contextual en tiempo real sobre consultas legales, simplificando el proceso de investigación.</a:t>
            </a:r>
          </a:p>
          <a:p>
            <a:pPr marL="285750" indent="-285750" fontAlgn="base">
              <a:buFont typeface="Arial" panose="020B0604020202020204" pitchFamily="34" charset="0"/>
              <a:buChar char="•"/>
            </a:pPr>
            <a:r>
              <a:rPr lang="es" sz="1600" dirty="0">
                <a:solidFill>
                  <a:srgbClr val="222222"/>
                </a:solidFill>
                <a:latin typeface="Verdana" panose="020B0604030504040204" pitchFamily="34" charset="0"/>
              </a:rPr>
              <a:t>Automatizar la actualización de bases de datos legales para garantizar el acceso a la información más actualizada </a:t>
            </a:r>
            <a:r>
              <a:rPr lang="es" sz="1600" dirty="0" smtClean="0">
                <a:solidFill>
                  <a:srgbClr val="222222"/>
                </a:solidFill>
                <a:latin typeface="Verdana" panose="020B0604030504040204" pitchFamily="34" charset="0"/>
              </a:rPr>
              <a:t>.</a:t>
            </a:r>
          </a:p>
          <a:p>
            <a:pPr marL="285750" indent="-285750" fontAlgn="base">
              <a:buFont typeface="Arial" panose="020B0604020202020204" pitchFamily="34" charset="0"/>
              <a:buChar char="•"/>
            </a:pPr>
            <a:r>
              <a:rPr lang="es" sz="1600" dirty="0">
                <a:solidFill>
                  <a:srgbClr val="222222"/>
                </a:solidFill>
                <a:latin typeface="Verdana" panose="020B0604030504040204" pitchFamily="34" charset="0"/>
              </a:rPr>
              <a:t>Implemente filtros de búsqueda avanzada que ayuden a limitar los resultados de búsqueda a los documentos más relevantes.</a:t>
            </a:r>
          </a:p>
          <a:p>
            <a:pPr marL="285750" indent="-285750" fontAlgn="base">
              <a:buFont typeface="Arial" panose="020B0604020202020204" pitchFamily="34" charset="0"/>
              <a:buChar char="•"/>
            </a:pPr>
            <a:r>
              <a:rPr lang="es" sz="1600" dirty="0">
                <a:solidFill>
                  <a:srgbClr val="222222"/>
                </a:solidFill>
                <a:latin typeface="Verdana" panose="020B0604030504040204" pitchFamily="34" charset="0"/>
              </a:rPr>
              <a:t>Vincule automáticamente casos y estatutos relevantes según el contexto de la consulta de investigación.</a:t>
            </a:r>
          </a:p>
          <a:p>
            <a:pPr marL="285750" indent="-285750" fontAlgn="base">
              <a:buFont typeface="Arial" panose="020B0604020202020204" pitchFamily="34" charset="0"/>
              <a:buChar char="•"/>
            </a:pPr>
            <a:r>
              <a:rPr lang="es" sz="1600" dirty="0">
                <a:solidFill>
                  <a:srgbClr val="222222"/>
                </a:solidFill>
                <a:latin typeface="Verdana" panose="020B0604030504040204" pitchFamily="34" charset="0"/>
              </a:rPr>
              <a:t>Resuma documentos legales extensos en formatos concisos y digeribles para una revisión rápida.</a:t>
            </a:r>
          </a:p>
          <a:p>
            <a:pPr marL="285750" indent="-285750" algn="just">
              <a:buFont typeface="Arial" panose="020B0604020202020204" pitchFamily="34" charset="0"/>
              <a:buChar char="•"/>
            </a:pPr>
            <a:r>
              <a:rPr lang="es" sz="1600" dirty="0" smtClean="0">
                <a:solidFill>
                  <a:srgbClr val="222222"/>
                </a:solidFill>
                <a:latin typeface="Verdana" panose="020B0604030504040204" pitchFamily="34" charset="0"/>
              </a:rPr>
              <a:t> </a:t>
            </a:r>
            <a:r>
              <a:rPr lang="es" sz="1600" dirty="0">
                <a:solidFill>
                  <a:srgbClr val="222222"/>
                </a:solidFill>
                <a:latin typeface="Verdana" panose="020B0604030504040204" pitchFamily="34" charset="0"/>
              </a:rPr>
              <a:t>Las herramientas de inteligencia artificial, como las bases de datos de investigación, </a:t>
            </a:r>
            <a:r>
              <a:rPr lang="es" sz="1600" dirty="0" err="1">
                <a:solidFill>
                  <a:srgbClr val="222222"/>
                </a:solidFill>
                <a:latin typeface="Verdana" panose="020B0604030504040204" pitchFamily="34" charset="0"/>
              </a:rPr>
              <a:t>los chatbots </a:t>
            </a:r>
            <a:r>
              <a:rPr lang="es" sz="1600" dirty="0">
                <a:solidFill>
                  <a:srgbClr val="222222"/>
                </a:solidFill>
                <a:latin typeface="Verdana" panose="020B0604030504040204" pitchFamily="34" charset="0"/>
              </a:rPr>
              <a:t>y el software de revisión de documentos, pueden resolver muy bien nuestras consultas.</a:t>
            </a:r>
            <a:endParaRPr lang="es-CO" sz="1600" dirty="0">
              <a:solidFill>
                <a:srgbClr val="222222"/>
              </a:solidFill>
              <a:latin typeface="Verdana" panose="020B0604030504040204" pitchFamily="34" charset="0"/>
            </a:endParaRPr>
          </a:p>
        </p:txBody>
      </p:sp>
      <p:sp>
        <p:nvSpPr>
          <p:cNvPr id="3" name="Rectangle 2"/>
          <p:cNvSpPr/>
          <p:nvPr/>
        </p:nvSpPr>
        <p:spPr>
          <a:xfrm>
            <a:off x="2391748" y="191497"/>
            <a:ext cx="4514377" cy="769441"/>
          </a:xfrm>
          <a:prstGeom prst="rect">
            <a:avLst/>
          </a:prstGeom>
        </p:spPr>
        <p:txBody>
          <a:bodyPr wrap="none">
            <a:spAutoFit/>
          </a:bodyPr>
          <a:lstStyle/>
          <a:p>
            <a:r>
              <a:rPr lang="es" sz="4400" dirty="0">
                <a:solidFill>
                  <a:srgbClr val="222222"/>
                </a:solidFill>
                <a:latin typeface="Verdana" panose="020B0604030504040204" pitchFamily="34" charset="0"/>
              </a:rPr>
              <a:t>Investigación legal</a:t>
            </a:r>
            <a:endParaRPr lang="es-CO" sz="4400" dirty="0"/>
          </a:p>
        </p:txBody>
      </p:sp>
    </p:spTree>
    <p:extLst>
      <p:ext uri="{BB962C8B-B14F-4D97-AF65-F5344CB8AC3E}">
        <p14:creationId xmlns:p14="http://schemas.microsoft.com/office/powerpoint/2010/main" val="15561926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25718" y="633900"/>
            <a:ext cx="6702949" cy="755700"/>
          </a:xfrm>
        </p:spPr>
        <p:txBody>
          <a:bodyPr>
            <a:normAutofit/>
          </a:bodyPr>
          <a:lstStyle/>
          <a:p>
            <a:r>
              <a:rPr lang="es" dirty="0" err="1"/>
              <a:t>Generar</a:t>
            </a:r>
            <a:r>
              <a:rPr lang="es" dirty="0"/>
              <a:t> </a:t>
            </a:r>
            <a:r>
              <a:rPr lang="es" dirty="0" err="1"/>
              <a:t>automático</a:t>
            </a:r>
            <a:r>
              <a:rPr lang="es" dirty="0"/>
              <a:t> </a:t>
            </a:r>
            <a:r>
              <a:rPr lang="es" dirty="0" err="1"/>
              <a:t>alegatos</a:t>
            </a:r>
            <a:r>
              <a:rPr lang="es-CO" dirty="0"/>
              <a:t/>
            </a:r>
            <a:br>
              <a:rPr lang="es-CO" dirty="0"/>
            </a:br>
            <a:endParaRPr lang="es-CO" dirty="0"/>
          </a:p>
        </p:txBody>
      </p:sp>
      <p:sp>
        <p:nvSpPr>
          <p:cNvPr id="4" name="Text Placeholder 3"/>
          <p:cNvSpPr>
            <a:spLocks noGrp="1"/>
          </p:cNvSpPr>
          <p:nvPr>
            <p:ph type="body" idx="1"/>
          </p:nvPr>
        </p:nvSpPr>
        <p:spPr>
          <a:xfrm>
            <a:off x="119270" y="1389600"/>
            <a:ext cx="9024730" cy="3179400"/>
          </a:xfrm>
        </p:spPr>
        <p:txBody>
          <a:bodyPr>
            <a:noAutofit/>
          </a:bodyPr>
          <a:lstStyle/>
          <a:p>
            <a:pPr algn="just"/>
            <a:r>
              <a:rPr lang="es" sz="2000" dirty="0"/>
              <a:t>La IA también puede ayudar a los abogados a crear alegatos automáticos.</a:t>
            </a:r>
            <a:endParaRPr lang="en-US" sz="2000" dirty="0" smtClean="0"/>
          </a:p>
          <a:p>
            <a:pPr algn="just"/>
            <a:r>
              <a:rPr lang="es" sz="2000" dirty="0" smtClean="0"/>
              <a:t>Se </a:t>
            </a:r>
            <a:r>
              <a:rPr lang="es" sz="2000" dirty="0"/>
              <a:t>puede utilizar para producir respuestas de descubrimiento de pruebas, alegatos de respuesta y otros documentos.</a:t>
            </a:r>
            <a:endParaRPr lang="en-US" sz="2000" dirty="0" smtClean="0"/>
          </a:p>
          <a:p>
            <a:pPr algn="just"/>
            <a:r>
              <a:rPr lang="es" sz="2000" dirty="0" smtClean="0"/>
              <a:t>Lo </a:t>
            </a:r>
            <a:r>
              <a:rPr lang="es" sz="2000" dirty="0"/>
              <a:t>único que tienen que hacer los abogados es subir la denuncia o la solicitud de descubrimiento junto con los requisitos jurisdiccionales </a:t>
            </a:r>
            <a:r>
              <a:rPr lang="es" sz="2000" dirty="0" smtClean="0"/>
              <a:t>.</a:t>
            </a:r>
          </a:p>
          <a:p>
            <a:pPr algn="just"/>
            <a:r>
              <a:rPr lang="es" sz="2000" dirty="0"/>
              <a:t> </a:t>
            </a:r>
            <a:r>
              <a:rPr lang="es" sz="2000" dirty="0">
                <a:hlinkClick r:id="rId2"/>
              </a:rPr>
              <a:t>Legal </a:t>
            </a:r>
            <a:r>
              <a:rPr lang="es" sz="2000" dirty="0" err="1">
                <a:hlinkClick r:id="rId2"/>
              </a:rPr>
              <a:t>Mation </a:t>
            </a:r>
            <a:r>
              <a:rPr lang="es" sz="2000" dirty="0"/>
              <a:t>es una de esas empresas que ya ha creado un sistema de este tipo. Utiliza diferentes tecnologías de inteligencia artificial para producir varios tipos de documentos legales automatizados utilizando el estilo de formato y la estrategia de respuesta propios del abogado.</a:t>
            </a:r>
            <a:endParaRPr lang="es-CO" sz="2000" dirty="0"/>
          </a:p>
        </p:txBody>
      </p:sp>
    </p:spTree>
    <p:extLst>
      <p:ext uri="{BB962C8B-B14F-4D97-AF65-F5344CB8AC3E}">
        <p14:creationId xmlns:p14="http://schemas.microsoft.com/office/powerpoint/2010/main" val="2820749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1100" y="565536"/>
            <a:ext cx="7782900" cy="572700"/>
          </a:xfrm>
        </p:spPr>
        <p:txBody>
          <a:bodyPr>
            <a:normAutofit fontScale="90000"/>
          </a:bodyPr>
          <a:lstStyle/>
          <a:p>
            <a:r>
              <a:rPr lang="es" b="1" dirty="0"/>
              <a:t>Redacción y revisión de documentos:</a:t>
            </a:r>
            <a:r>
              <a:rPr lang="en-US" dirty="0"/>
              <a:t/>
            </a:r>
            <a:br>
              <a:rPr lang="en-US" dirty="0"/>
            </a:br>
            <a:endParaRPr lang="es-CO" dirty="0"/>
          </a:p>
        </p:txBody>
      </p:sp>
      <p:sp>
        <p:nvSpPr>
          <p:cNvPr id="3" name="Text Placeholder 2"/>
          <p:cNvSpPr>
            <a:spLocks noGrp="1"/>
          </p:cNvSpPr>
          <p:nvPr>
            <p:ph type="body" idx="1"/>
          </p:nvPr>
        </p:nvSpPr>
        <p:spPr>
          <a:xfrm>
            <a:off x="170953" y="1257506"/>
            <a:ext cx="8432358" cy="3653400"/>
          </a:xfrm>
        </p:spPr>
        <p:txBody>
          <a:bodyPr>
            <a:normAutofit/>
          </a:bodyPr>
          <a:lstStyle/>
          <a:p>
            <a:pPr fontAlgn="base"/>
            <a:r>
              <a:rPr lang="es" sz="2000" dirty="0" smtClean="0"/>
              <a:t>Automatice </a:t>
            </a:r>
            <a:r>
              <a:rPr lang="es" sz="2000" dirty="0"/>
              <a:t>la redacción de documentos legales como escritos, contratos y alegatos con plantillas asistidas por IA.</a:t>
            </a:r>
          </a:p>
          <a:p>
            <a:pPr fontAlgn="base"/>
            <a:r>
              <a:rPr lang="es" sz="2000" dirty="0"/>
              <a:t>Realizar revisiones exhaustivas de documentos legales para identificar inconsistencias o posibles problemas legales.</a:t>
            </a:r>
          </a:p>
          <a:p>
            <a:pPr fontAlgn="base"/>
            <a:r>
              <a:rPr lang="es" sz="2000" dirty="0"/>
              <a:t>Mejore la precisión de los documentos y el cumplimiento de las leyes y regulaciones vigentes.</a:t>
            </a:r>
          </a:p>
          <a:p>
            <a:endParaRPr lang="es-CO" sz="2000" dirty="0"/>
          </a:p>
        </p:txBody>
      </p:sp>
    </p:spTree>
    <p:extLst>
      <p:ext uri="{BB962C8B-B14F-4D97-AF65-F5344CB8AC3E}">
        <p14:creationId xmlns:p14="http://schemas.microsoft.com/office/powerpoint/2010/main" val="1179489325"/>
      </p:ext>
    </p:extLst>
  </p:cSld>
  <p:clrMapOvr>
    <a:masterClrMapping/>
  </p:clrMapOvr>
  <p:timing>
    <p:tnLst>
      <p:par>
        <p:cTn id="1" dur="indefinite" restart="never" nodeType="tmRoot"/>
      </p:par>
    </p:tnLst>
  </p:timing>
</p:sld>
</file>

<file path=ppt/theme/theme1.xml><?xml version="1.0" encoding="utf-8"?>
<a:theme xmlns:a="http://schemas.openxmlformats.org/drawingml/2006/main" name="Editorial">
  <a:themeElements>
    <a:clrScheme name="Custom">
      <a:dk1>
        <a:srgbClr val="FFFFFF"/>
      </a:dk1>
      <a:lt1>
        <a:srgbClr val="0E0E0E"/>
      </a:lt1>
      <a:dk2>
        <a:srgbClr val="434343"/>
      </a:dk2>
      <a:lt2>
        <a:srgbClr val="E6E6E6"/>
      </a:lt2>
      <a:accent1>
        <a:srgbClr val="D60202"/>
      </a:accent1>
      <a:accent2>
        <a:srgbClr val="C4E0AD"/>
      </a:accent2>
      <a:accent3>
        <a:srgbClr val="F8F186"/>
      </a:accent3>
      <a:accent4>
        <a:srgbClr val="406E8E"/>
      </a:accent4>
      <a:accent5>
        <a:srgbClr val="7DA4B3"/>
      </a:accent5>
      <a:accent6>
        <a:srgbClr val="F4F5F6"/>
      </a:accent6>
      <a:hlink>
        <a:srgbClr val="453B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320</TotalTime>
  <Words>5576</Words>
  <Application>Microsoft Office PowerPoint</Application>
  <PresentationFormat>On-screen Show (16:9)</PresentationFormat>
  <Paragraphs>359</Paragraphs>
  <Slides>46</Slides>
  <Notes>30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46</vt:i4>
      </vt:variant>
    </vt:vector>
  </HeadingPairs>
  <TitlesOfParts>
    <vt:vector size="62" baseType="lpstr">
      <vt:lpstr>Calibri Light</vt:lpstr>
      <vt:lpstr>Noto Sans</vt:lpstr>
      <vt:lpstr>Verdana</vt:lpstr>
      <vt:lpstr>Wingdings</vt:lpstr>
      <vt:lpstr>Arial</vt:lpstr>
      <vt:lpstr>var(--arrow-typeface-secondary)</vt:lpstr>
      <vt:lpstr>Georgia</vt:lpstr>
      <vt:lpstr>Cambria</vt:lpstr>
      <vt:lpstr>Times New Roman</vt:lpstr>
      <vt:lpstr>Arial MT</vt:lpstr>
      <vt:lpstr>Inter</vt:lpstr>
      <vt:lpstr>Bodoni Moda</vt:lpstr>
      <vt:lpstr>Inter Medium</vt:lpstr>
      <vt:lpstr>Bodoni Moda ExtraBold</vt:lpstr>
      <vt:lpstr>Segoe UI</vt:lpstr>
      <vt:lpstr>Editorial</vt:lpstr>
      <vt:lpstr>Impacto de Inteligencia  artificial en el sistema jurídico</vt:lpstr>
      <vt:lpstr>PowerPoint Presentation</vt:lpstr>
      <vt:lpstr>Introducción</vt:lpstr>
      <vt:lpstr>Investigación jurídica tradicional versus investigación jurídica impulsada por IA</vt:lpstr>
      <vt:lpstr>PowerPoint Presentation</vt:lpstr>
      <vt:lpstr>Cómo funciona la IA para la investigación jurídica</vt:lpstr>
      <vt:lpstr>PowerPoint Presentation</vt:lpstr>
      <vt:lpstr>Generar automático alegatos </vt:lpstr>
      <vt:lpstr>Redacción y revisión de documentos: </vt:lpstr>
      <vt:lpstr>                          Resolución de casos basada en análisis predictivo </vt:lpstr>
      <vt:lpstr>Interacción con el cliente e informes: </vt:lpstr>
      <vt:lpstr>Cómo la IA puede aportar reformas al sistema legal</vt:lpstr>
      <vt:lpstr>Cómo la IA remodelará el sistema judicial a nivel mundial</vt:lpstr>
      <vt:lpstr>Sistemas de IA actuales en el ámbito jurídico</vt:lpstr>
      <vt:lpstr>Aplicaciones de la IA para la automatización de la investigación jurídica</vt:lpstr>
      <vt:lpstr>Beneficios de la IA para la investigación jurídica</vt:lpstr>
      <vt:lpstr>Cuándo realizar una investigación jurídica automatizada impulsada por IA</vt:lpstr>
      <vt:lpstr>Herramientas de IA para la investigación jurídica</vt:lpstr>
      <vt:lpstr>Consideraciones legales y éticas en el uso de la IA para la investigación jurídica</vt:lpstr>
      <vt:lpstr>Aplicación de la IA </vt:lpstr>
      <vt:lpstr>IA: ¿bendición o perdición para el sector jurídico?</vt:lpstr>
      <vt:lpstr>PowerPoint Presentation</vt:lpstr>
      <vt:lpstr>SUPACE</vt:lpstr>
      <vt:lpstr>SUVA</vt:lpstr>
      <vt:lpstr>PowerPoint Presentation</vt:lpstr>
      <vt:lpstr>PowerPoint Presentation</vt:lpstr>
      <vt:lpstr>UNITED KINGDOM</vt:lpstr>
      <vt:lpstr>PowerPoint Presentation</vt:lpstr>
      <vt:lpstr>PowerPoint Presentation</vt:lpstr>
      <vt:lpstr>El cinco principios de el Ético Carta en el uso de Artificial Inteligencia en judiciales Sistemas y su ambiente</vt:lpstr>
      <vt:lpstr>1. La IA no es mágica</vt:lpstr>
      <vt:lpstr>2. Herramientas de IA eficaces pero limitadas</vt:lpstr>
      <vt:lpstr>3. Ganancias rápidas y necesidad de compromiso</vt:lpstr>
      <vt:lpstr>4. La opacidad de la IA de aprendizaje profundo</vt:lpstr>
      <vt:lpstr>5. Generación de información y medios mediante IA</vt:lpstr>
      <vt:lpstr>6 y 7. Uso apropiado versus uso inapropiado de la IA</vt:lpstr>
      <vt:lpstr>8. El papel de las herramientas de IA generativa</vt:lpstr>
      <vt:lpstr>Herramientas de análisis de textos jurídicos</vt:lpstr>
      <vt:lpstr>Herramientas de análisis de textos jurídicos</vt:lpstr>
      <vt:lpstr>Herramientas legales para preguntas y respuestas</vt:lpstr>
      <vt:lpstr>Herramientas de predicción legal</vt:lpstr>
      <vt:lpstr>Herramientas de revisión y análisis de contratos</vt:lpstr>
      <vt:lpstr>Herramientas de redacción y citación</vt:lpstr>
      <vt:lpstr>Consideraciones legales y éticas</vt:lpstr>
      <vt:lpstr>El futuro de la IA en la práctica jurídica</vt:lpstr>
      <vt:lpstr>Conclusión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Impact of Artificial Intelligence on the Legal System</dc:title>
  <cp:lastModifiedBy>sarutigupta</cp:lastModifiedBy>
  <cp:revision>15</cp:revision>
  <dcterms:modified xsi:type="dcterms:W3CDTF">2024-07-23T05:58:57Z</dcterms:modified>
</cp:coreProperties>
</file>